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72" r:id="rId5"/>
    <p:sldMasterId id="2147483674" r:id="rId6"/>
  </p:sldMasterIdLst>
  <p:notesMasterIdLst>
    <p:notesMasterId r:id="rId22"/>
  </p:notesMasterIdLst>
  <p:handoutMasterIdLst>
    <p:handoutMasterId r:id="rId23"/>
  </p:handoutMasterIdLst>
  <p:sldIdLst>
    <p:sldId id="267" r:id="rId7"/>
    <p:sldId id="306" r:id="rId8"/>
    <p:sldId id="324" r:id="rId9"/>
    <p:sldId id="326" r:id="rId10"/>
    <p:sldId id="327" r:id="rId11"/>
    <p:sldId id="268" r:id="rId12"/>
    <p:sldId id="310" r:id="rId13"/>
    <p:sldId id="311" r:id="rId14"/>
    <p:sldId id="323" r:id="rId15"/>
    <p:sldId id="289" r:id="rId16"/>
    <p:sldId id="269" r:id="rId17"/>
    <p:sldId id="317" r:id="rId18"/>
    <p:sldId id="312" r:id="rId19"/>
    <p:sldId id="303" r:id="rId20"/>
    <p:sldId id="30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53495" autoAdjust="0"/>
  </p:normalViewPr>
  <p:slideViewPr>
    <p:cSldViewPr snapToGrid="0">
      <p:cViewPr>
        <p:scale>
          <a:sx n="50" d="100"/>
          <a:sy n="50" d="100"/>
        </p:scale>
        <p:origin x="2232" y="21"/>
      </p:cViewPr>
      <p:guideLst/>
    </p:cSldViewPr>
  </p:slideViewPr>
  <p:notesTextViewPr>
    <p:cViewPr>
      <p:scale>
        <a:sx n="1" d="1"/>
        <a:sy n="1" d="1"/>
      </p:scale>
      <p:origin x="0" y="0"/>
    </p:cViewPr>
  </p:notesTextViewPr>
  <p:notesViewPr>
    <p:cSldViewPr snapToGrid="0">
      <p:cViewPr varScale="1">
        <p:scale>
          <a:sx n="58" d="100"/>
          <a:sy n="58" d="100"/>
        </p:scale>
        <p:origin x="247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AD770D-B3ED-4C77-B16F-052D4AA849BA}" type="slidenum">
              <a:rPr lang="en-US" smtClean="0"/>
              <a:t>‹#›</a:t>
            </a:fld>
            <a:endParaRPr lang="en-US"/>
          </a:p>
        </p:txBody>
      </p:sp>
    </p:spTree>
    <p:extLst>
      <p:ext uri="{BB962C8B-B14F-4D97-AF65-F5344CB8AC3E}">
        <p14:creationId xmlns:p14="http://schemas.microsoft.com/office/powerpoint/2010/main" val="13106256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87341-0F14-4BA8-BE9B-B3E9FFE9BA99}" type="slidenum">
              <a:rPr lang="en-US" smtClean="0"/>
              <a:t>‹#›</a:t>
            </a:fld>
            <a:endParaRPr lang="en-US"/>
          </a:p>
        </p:txBody>
      </p:sp>
    </p:spTree>
    <p:extLst>
      <p:ext uri="{BB962C8B-B14F-4D97-AF65-F5344CB8AC3E}">
        <p14:creationId xmlns:p14="http://schemas.microsoft.com/office/powerpoint/2010/main" val="33019979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31651" y="4410392"/>
            <a:ext cx="5121701"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morning. My name is Jennifer Stevenson and I am the head archivist for the Defense Threat Reduction Agency’s Defense Threat Reduction Information Analysis Center. There I work in the Nuclear Technology division which is the modern day Manhattan Project. Today, I am going to discuss some of my current work which involves archives, scientific data management, and machine learning.</a:t>
            </a:r>
          </a:p>
          <a:p>
            <a:pPr eaLnBrk="1" hangingPunct="1"/>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val="145631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60953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noTextEdit="1"/>
          </p:cNvSpPr>
          <p:nvPr>
            <p:ph type="sldImg"/>
          </p:nvPr>
        </p:nvSpPr>
        <p:spPr>
          <a:ln/>
        </p:spPr>
      </p:sp>
      <p:sp>
        <p:nvSpPr>
          <p:cNvPr id="757763" name="Rectangle 3"/>
          <p:cNvSpPr>
            <a:spLocks noGrp="1" noChangeArrowheads="1"/>
          </p:cNvSpPr>
          <p:nvPr>
            <p:ph type="body" idx="1"/>
          </p:nvPr>
        </p:nvSpPr>
        <p:spPr/>
        <p:txBody>
          <a:bodyPr/>
          <a:lstStyle/>
          <a:p>
            <a:r>
              <a:rPr lang="en-US" b="1"/>
              <a:t>Military IACs</a:t>
            </a:r>
            <a:endParaRPr lang="en-US"/>
          </a:p>
          <a:p>
            <a:r>
              <a:rPr lang="en-US"/>
              <a:t>DTRIAC--Defense Threat Reduction </a:t>
            </a:r>
          </a:p>
          <a:p>
            <a:r>
              <a:rPr lang="en-US"/>
              <a:t>APMIAC--Airfields, Pavements, and Mobility</a:t>
            </a:r>
            <a:br>
              <a:rPr lang="en-US"/>
            </a:br>
            <a:r>
              <a:rPr lang="en-US"/>
              <a:t>CEIAC--Coastal Engineering Defense</a:t>
            </a:r>
            <a:br>
              <a:rPr lang="en-US"/>
            </a:br>
            <a:r>
              <a:rPr lang="en-US"/>
              <a:t>CRSTIAC--Cold Regions Science and Technology</a:t>
            </a:r>
            <a:br>
              <a:rPr lang="en-US"/>
            </a:br>
            <a:r>
              <a:rPr lang="en-US"/>
              <a:t>CTIAC--Concrete Technology</a:t>
            </a:r>
            <a:br>
              <a:rPr lang="en-US"/>
            </a:br>
            <a:r>
              <a:rPr lang="en-US"/>
              <a:t>EIAC--Environmental</a:t>
            </a:r>
            <a:br>
              <a:rPr lang="en-US"/>
            </a:br>
            <a:r>
              <a:rPr lang="en-US"/>
              <a:t>HEIAC--Hydraulic Engineering</a:t>
            </a:r>
            <a:br>
              <a:rPr lang="en-US"/>
            </a:br>
            <a:r>
              <a:rPr lang="en-US"/>
              <a:t>SAVIAC--Shock &amp; Vibration</a:t>
            </a:r>
            <a:br>
              <a:rPr lang="en-US"/>
            </a:br>
            <a:r>
              <a:rPr lang="en-US"/>
              <a:t>SMIAC--Soil Mechanics</a:t>
            </a:r>
            <a:endParaRPr lang="en-US" b="1"/>
          </a:p>
          <a:p>
            <a:r>
              <a:rPr lang="en-US" b="1"/>
              <a:t>DTIC IACs</a:t>
            </a:r>
            <a:endParaRPr lang="en-US"/>
          </a:p>
          <a:p>
            <a:r>
              <a:rPr lang="en-US"/>
              <a:t>AMMTIAC--Advanced Materials, Manufacturing &amp; Testing</a:t>
            </a:r>
            <a:br>
              <a:rPr lang="en-US"/>
            </a:br>
            <a:r>
              <a:rPr lang="en-US"/>
              <a:t>CBRNIAC--Chemical, Biological, Radiological &amp; Nuclear Defense</a:t>
            </a:r>
            <a:br>
              <a:rPr lang="en-US"/>
            </a:br>
            <a:r>
              <a:rPr lang="en-US"/>
              <a:t>CPIAC--Chemical Propulsion</a:t>
            </a:r>
            <a:br>
              <a:rPr lang="en-US"/>
            </a:br>
            <a:r>
              <a:rPr lang="en-US"/>
              <a:t>DACS--Data &amp; Analysis Center for Software</a:t>
            </a:r>
            <a:br>
              <a:rPr lang="en-US"/>
            </a:br>
            <a:r>
              <a:rPr lang="en-US"/>
              <a:t>IATAC--Information Assurance Technology</a:t>
            </a:r>
            <a:br>
              <a:rPr lang="en-US"/>
            </a:br>
            <a:r>
              <a:rPr lang="en-US"/>
              <a:t>MSIAC--Modeling and Simulation</a:t>
            </a:r>
            <a:br>
              <a:rPr lang="en-US"/>
            </a:br>
            <a:r>
              <a:rPr lang="en-US"/>
              <a:t>RIAC--Reliability</a:t>
            </a:r>
            <a:br>
              <a:rPr lang="en-US"/>
            </a:br>
            <a:r>
              <a:rPr lang="en-US"/>
              <a:t>SENSIAC--Military Sensing</a:t>
            </a:r>
            <a:br>
              <a:rPr lang="en-US"/>
            </a:br>
            <a:r>
              <a:rPr lang="en-US"/>
              <a:t>SURVIAC--Survivability/Vulnerability</a:t>
            </a:r>
            <a:br>
              <a:rPr lang="en-US"/>
            </a:br>
            <a:r>
              <a:rPr lang="en-US"/>
              <a:t>WSTIAC--Weapons Systems Technology</a:t>
            </a:r>
          </a:p>
        </p:txBody>
      </p:sp>
    </p:spTree>
    <p:extLst>
      <p:ext uri="{BB962C8B-B14F-4D97-AF65-F5344CB8AC3E}">
        <p14:creationId xmlns:p14="http://schemas.microsoft.com/office/powerpoint/2010/main" val="181704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4413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46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an overview of my talk today, so let’s jump right into the DTRIAC collection.</a:t>
            </a:r>
          </a:p>
          <a:p>
            <a:endParaRPr lang="en-US" dirty="0"/>
          </a:p>
        </p:txBody>
      </p:sp>
    </p:spTree>
    <p:extLst>
      <p:ext uri="{BB962C8B-B14F-4D97-AF65-F5344CB8AC3E}">
        <p14:creationId xmlns:p14="http://schemas.microsoft.com/office/powerpoint/2010/main" val="174033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DTRIAC collection consists of both digital and analog material, and an aggressive digitization project will begin this fall that will help us work through our 12,000 backlog. DTRIAC’s collection consists of scientific data with the earliest material beginning at 1944. We have 20,000 plus film, over two million still photographs, and over 500,000 documents. Our arrangement and description needs are based at an item level description. </a:t>
            </a:r>
          </a:p>
          <a:p>
            <a:endParaRPr lang="en-US" dirty="0" smtClean="0"/>
          </a:p>
          <a:p>
            <a:r>
              <a:rPr lang="en-US" sz="1200" kern="1200" dirty="0" smtClean="0">
                <a:solidFill>
                  <a:schemeClr val="tx1"/>
                </a:solidFill>
                <a:effectLst/>
                <a:latin typeface="+mn-lt"/>
                <a:ea typeface="+mn-ea"/>
                <a:cs typeface="+mn-cs"/>
              </a:rPr>
              <a:t>So how do you get to the science quickly while still creating a space that allows you to evaluate recorded materials and be able to access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answer that we came up with is Machine learning.</a:t>
            </a:r>
          </a:p>
          <a:p>
            <a:endParaRPr lang="en-US" dirty="0"/>
          </a:p>
        </p:txBody>
      </p:sp>
    </p:spTree>
    <p:extLst>
      <p:ext uri="{BB962C8B-B14F-4D97-AF65-F5344CB8AC3E}">
        <p14:creationId xmlns:p14="http://schemas.microsoft.com/office/powerpoint/2010/main" val="322259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Everyone in this room probably has a basic idea of what is machine learning. In general the basic concept is that computers can ‘learn’ with data with minimal oversight. But what does the search process look like at DTRIAC?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 scenario:  A DTRA scientist wants information on a nuclear test. For simplicity sake, let’s narrow this focus into two types of testing: above ground and below ground. Okay. This scientist wants information on underground nuclear tests. Now there are different types of underground tests.</a:t>
            </a:r>
          </a:p>
          <a:p>
            <a:endParaRPr lang="en-US" dirty="0"/>
          </a:p>
        </p:txBody>
      </p:sp>
    </p:spTree>
    <p:extLst>
      <p:ext uri="{BB962C8B-B14F-4D97-AF65-F5344CB8AC3E}">
        <p14:creationId xmlns:p14="http://schemas.microsoft.com/office/powerpoint/2010/main" val="163333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this particular scientist wants information on the last underground test conducted, Hunter’s Trophy (1992).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situation what types of information does our machine need to know?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difference between underground and above ground testing. Variables that help differentiate this information might be: atmospheric information, i.e. weather conditions, operation and shot names, location, geography. </a:t>
            </a:r>
          </a:p>
          <a:p>
            <a:r>
              <a:rPr lang="en-US" sz="1200" kern="1200" dirty="0" smtClean="0">
                <a:solidFill>
                  <a:schemeClr val="tx1"/>
                </a:solidFill>
                <a:effectLst/>
                <a:latin typeface="+mn-lt"/>
                <a:ea typeface="+mn-ea"/>
                <a:cs typeface="+mn-cs"/>
              </a:rPr>
              <a:t> </a:t>
            </a:r>
          </a:p>
          <a:p>
            <a:endParaRPr lang="en-US" dirty="0"/>
          </a:p>
        </p:txBody>
      </p:sp>
    </p:spTree>
    <p:extLst>
      <p:ext uri="{BB962C8B-B14F-4D97-AF65-F5344CB8AC3E}">
        <p14:creationId xmlns:p14="http://schemas.microsoft.com/office/powerpoint/2010/main" val="176306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59117" y="8819199"/>
            <a:ext cx="3025884" cy="46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8" tIns="45597" rIns="91198" bIns="45597" anchor="b"/>
          <a:lstStyle>
            <a:lvl1pPr>
              <a:defRPr sz="2400">
                <a:solidFill>
                  <a:schemeClr val="tx1"/>
                </a:solidFill>
                <a:latin typeface="Arial" pitchFamily="34" charset="0"/>
                <a:ea typeface="ＭＳ Ｐゴシック" pitchFamily="34" charset="-128"/>
              </a:defRPr>
            </a:lvl1pPr>
            <a:lvl2pPr marL="728663" indent="-279400">
              <a:defRPr sz="2400">
                <a:solidFill>
                  <a:schemeClr val="tx1"/>
                </a:solidFill>
                <a:latin typeface="Arial" pitchFamily="34" charset="0"/>
                <a:ea typeface="ＭＳ Ｐゴシック" pitchFamily="34" charset="-128"/>
              </a:defRPr>
            </a:lvl2pPr>
            <a:lvl3pPr marL="1122363" indent="-225425">
              <a:defRPr sz="2400">
                <a:solidFill>
                  <a:schemeClr val="tx1"/>
                </a:solidFill>
                <a:latin typeface="Arial" pitchFamily="34" charset="0"/>
                <a:ea typeface="ＭＳ Ｐゴシック" pitchFamily="34" charset="-128"/>
              </a:defRPr>
            </a:lvl3pPr>
            <a:lvl4pPr marL="1570038" indent="-223838">
              <a:defRPr sz="2400">
                <a:solidFill>
                  <a:schemeClr val="tx1"/>
                </a:solidFill>
                <a:latin typeface="Arial" pitchFamily="34" charset="0"/>
                <a:ea typeface="ＭＳ Ｐゴシック" pitchFamily="34" charset="-128"/>
              </a:defRPr>
            </a:lvl4pPr>
            <a:lvl5pPr marL="2019300" indent="-225425">
              <a:defRPr sz="2400">
                <a:solidFill>
                  <a:schemeClr val="tx1"/>
                </a:solidFill>
                <a:latin typeface="Arial" pitchFamily="34" charset="0"/>
                <a:ea typeface="ＭＳ Ｐゴシック" pitchFamily="34" charset="-128"/>
              </a:defRPr>
            </a:lvl5pPr>
            <a:lvl6pPr marL="2476500" indent="-2254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3700" indent="-2254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0900" indent="-2254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8100" indent="-2254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B5B6E506-54EC-4001-9593-7F769066107D}" type="slidenum">
              <a:rPr lang="en-US" altLang="en-US" sz="1200"/>
              <a:pPr algn="r"/>
              <a:t>6</a:t>
            </a:fld>
            <a:endParaRPr lang="en-US" altLang="en-US" sz="1200"/>
          </a:p>
        </p:txBody>
      </p:sp>
      <p:sp>
        <p:nvSpPr>
          <p:cNvPr id="274435" name="Rectangle 2"/>
          <p:cNvSpPr>
            <a:spLocks noGrp="1" noRot="1" noChangeAspect="1" noChangeArrowheads="1" noTextEdit="1"/>
          </p:cNvSpPr>
          <p:nvPr>
            <p:ph type="sldImg"/>
          </p:nvPr>
        </p:nvSpPr>
        <p:spPr>
          <a:xfrm>
            <a:off x="552450" y="506413"/>
            <a:ext cx="4160838" cy="3121025"/>
          </a:xfrm>
          <a:ln/>
        </p:spPr>
      </p:sp>
      <p:sp>
        <p:nvSpPr>
          <p:cNvPr id="274436" name="Rectangle 3"/>
          <p:cNvSpPr>
            <a:spLocks noGrp="1" noChangeArrowheads="1"/>
          </p:cNvSpPr>
          <p:nvPr>
            <p:ph type="body" idx="1"/>
          </p:nvPr>
        </p:nvSpPr>
        <p:spPr>
          <a:xfrm>
            <a:off x="502996" y="3801625"/>
            <a:ext cx="5988499" cy="4767092"/>
          </a:xfrm>
        </p:spPr>
        <p:txBody>
          <a:bodyPr lIns="91198" tIns="45597" rIns="91198" bIns="45597"/>
          <a:lstStyle/>
          <a:p>
            <a:r>
              <a:rPr lang="en-US" sz="1200" kern="1200" dirty="0" smtClean="0">
                <a:solidFill>
                  <a:schemeClr val="tx1"/>
                </a:solidFill>
                <a:effectLst/>
                <a:latin typeface="+mn-lt"/>
                <a:ea typeface="+mn-ea"/>
                <a:cs typeface="+mn-cs"/>
              </a:rPr>
              <a:t>The “supervised” portion of the machine learning project comes into play here. The machine runs to find patterns. A sample of the returned results are analyzed. If the agreement rate is high and the analysis reveals that terms are being found. More material is added into the machine. If there is a low agreement rate, for example, a first pass is conducted. The results indicate only 30 retrieved items. This result is low.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Analysis reveals that only one iteration of ‘Hunter’s trophy’ was entered, other iterations of Hunter’s trophy need to be entered in the framework, no Hunters Trophy or </a:t>
            </a:r>
            <a:r>
              <a:rPr lang="en-US" sz="1200" kern="1200" dirty="0" err="1" smtClean="0">
                <a:solidFill>
                  <a:schemeClr val="tx1"/>
                </a:solidFill>
                <a:effectLst/>
                <a:latin typeface="+mn-lt"/>
                <a:ea typeface="+mn-ea"/>
                <a:cs typeface="+mn-cs"/>
              </a:rPr>
              <a:t>Huntrs</a:t>
            </a:r>
            <a:r>
              <a:rPr lang="en-US" sz="1200" kern="1200" dirty="0" smtClean="0">
                <a:solidFill>
                  <a:schemeClr val="tx1"/>
                </a:solidFill>
                <a:effectLst/>
                <a:latin typeface="+mn-lt"/>
                <a:ea typeface="+mn-ea"/>
                <a:cs typeface="+mn-cs"/>
              </a:rPr>
              <a:t> Trophy. Another example, high altitude shock, misspellings like ‘high altitude socks’. Here are some images of what our material looks like behind the scenes.</a:t>
            </a:r>
          </a:p>
          <a:p>
            <a:r>
              <a:rPr lang="en-US" sz="1200" kern="1200" dirty="0" smtClean="0">
                <a:solidFill>
                  <a:schemeClr val="tx1"/>
                </a:solidFill>
                <a:effectLst/>
                <a:latin typeface="+mn-lt"/>
                <a:ea typeface="+mn-ea"/>
                <a:cs typeface="+mn-cs"/>
              </a:rPr>
              <a:t> </a:t>
            </a:r>
          </a:p>
          <a:p>
            <a:endParaRPr lang="en-US" altLang="en-US" dirty="0"/>
          </a:p>
        </p:txBody>
      </p:sp>
    </p:spTree>
    <p:extLst>
      <p:ext uri="{BB962C8B-B14F-4D97-AF65-F5344CB8AC3E}">
        <p14:creationId xmlns:p14="http://schemas.microsoft.com/office/powerpoint/2010/main" val="2935050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an overall summary of the purpose and process from testing, metadata generation, to creating a  training set, and reviewing the effectiveness.</a:t>
            </a:r>
          </a:p>
          <a:p>
            <a:endParaRPr lang="en-US" dirty="0"/>
          </a:p>
        </p:txBody>
      </p:sp>
    </p:spTree>
    <p:extLst>
      <p:ext uri="{BB962C8B-B14F-4D97-AF65-F5344CB8AC3E}">
        <p14:creationId xmlns:p14="http://schemas.microsoft.com/office/powerpoint/2010/main" val="361648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would like to point out that this is an iterative process and will continue to be.  This is a time saving tool and not a replacement for manpower but a force multiplier. The long term implementation of machine learning at DTRIAC will be that once we begin getting results, i.e. terms associated with these documents. These terms and documents will be taken from our Machine Learning sandbox and placed into our STARS search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when I say this process is iterative</a:t>
            </a:r>
            <a:r>
              <a:rPr lang="en-US" sz="1200" kern="1200" baseline="0" dirty="0" smtClean="0">
                <a:solidFill>
                  <a:schemeClr val="tx1"/>
                </a:solidFill>
                <a:effectLst/>
                <a:latin typeface="+mn-lt"/>
                <a:ea typeface="+mn-ea"/>
                <a:cs typeface="+mn-cs"/>
              </a:rPr>
              <a:t> what I mean is t</a:t>
            </a:r>
            <a:r>
              <a:rPr lang="en-US" sz="1200" kern="1200" dirty="0" smtClean="0">
                <a:solidFill>
                  <a:schemeClr val="tx1"/>
                </a:solidFill>
                <a:effectLst/>
                <a:latin typeface="+mn-lt"/>
                <a:ea typeface="+mn-ea"/>
                <a:cs typeface="+mn-cs"/>
              </a:rPr>
              <a:t>he terms developed a 1.5 years into the program will be better than the first terms developed. As a result, the search and retrieval process will yield higher successes. In addition, in the future our STARS search system will add in a ‘tag’ feature for users. The ‘tags’ identified by SME’s will be added to DTRIAC’s machine learning sandbox. </a:t>
            </a:r>
          </a:p>
          <a:p>
            <a:endParaRPr lang="en-US" dirty="0"/>
          </a:p>
        </p:txBody>
      </p:sp>
    </p:spTree>
    <p:extLst>
      <p:ext uri="{BB962C8B-B14F-4D97-AF65-F5344CB8AC3E}">
        <p14:creationId xmlns:p14="http://schemas.microsoft.com/office/powerpoint/2010/main" val="2247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project is experimental, we are only in the first phase. DTRIAC’s main issue is data management rather than archival so like William Underwood’s work, my focus is on exposing scientific data rather than exposing document types.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biggest implication if this research is potentially exposing a way to grabble with HUGE backlogs. This process differs from MPLP which offers a framework for providing a skimmed view of collections; the DTRIAC machine learning framework starts with a small richly described portion of the collection, and through the use of machine learning harnesses the machines to work with the scale of the collection.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 you.</a:t>
            </a:r>
          </a:p>
          <a:p>
            <a:r>
              <a:rPr lang="en-US" sz="1200" kern="1200" dirty="0" smtClean="0">
                <a:solidFill>
                  <a:schemeClr val="tx1"/>
                </a:solidFill>
                <a:effectLst/>
                <a:latin typeface="+mn-lt"/>
                <a:ea typeface="+mn-ea"/>
                <a:cs typeface="+mn-cs"/>
              </a:rPr>
              <a:t> </a:t>
            </a:r>
          </a:p>
          <a:p>
            <a:endParaRPr lang="en-US" dirty="0"/>
          </a:p>
        </p:txBody>
      </p:sp>
    </p:spTree>
    <p:extLst>
      <p:ext uri="{BB962C8B-B14F-4D97-AF65-F5344CB8AC3E}">
        <p14:creationId xmlns:p14="http://schemas.microsoft.com/office/powerpoint/2010/main" val="34216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5900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85B25C2E-8A15-45B2-A879-845D231C5485}" type="slidenum">
              <a:rPr lang="en-US"/>
              <a:pPr/>
              <a:t>‹#›</a:t>
            </a:fld>
            <a:endParaRPr lang="en-US"/>
          </a:p>
        </p:txBody>
      </p:sp>
      <p:sp>
        <p:nvSpPr>
          <p:cNvPr id="6" name="Freeform 5"/>
          <p:cNvSpPr>
            <a:spLocks/>
          </p:cNvSpPr>
          <p:nvPr userDrawn="1"/>
        </p:nvSpPr>
        <p:spPr bwMode="auto">
          <a:xfrm>
            <a:off x="4890" y="6331815"/>
            <a:ext cx="9034463" cy="166687"/>
          </a:xfrm>
          <a:custGeom>
            <a:avLst/>
            <a:gdLst>
              <a:gd name="T0" fmla="*/ 2147483647 w 4538"/>
              <a:gd name="T1" fmla="*/ 2147483647 h 150"/>
              <a:gd name="T2" fmla="*/ 2147483647 w 4538"/>
              <a:gd name="T3" fmla="*/ 0 h 150"/>
              <a:gd name="T4" fmla="*/ 2147483647 w 4538"/>
              <a:gd name="T5" fmla="*/ 2147483647 h 150"/>
              <a:gd name="T6" fmla="*/ 0 w 4538"/>
              <a:gd name="T7" fmla="*/ 2147483647 h 150"/>
              <a:gd name="T8" fmla="*/ 0 w 4538"/>
              <a:gd name="T9" fmla="*/ 2147483647 h 150"/>
              <a:gd name="T10" fmla="*/ 2147483647 w 4538"/>
              <a:gd name="T11" fmla="*/ 2147483647 h 150"/>
              <a:gd name="T12" fmla="*/ 2147483647 w 4538"/>
              <a:gd name="T13" fmla="*/ 2147483647 h 150"/>
              <a:gd name="T14" fmla="*/ 2147483647 w 4538"/>
              <a:gd name="T15" fmla="*/ 214748364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7030A0"/>
          </a:solidFill>
          <a:ln>
            <a:noFill/>
          </a:ln>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36" y="6075968"/>
            <a:ext cx="2103728" cy="541598"/>
          </a:xfrm>
          <a:prstGeom prst="rect">
            <a:avLst/>
          </a:prstGeom>
          <a:solidFill>
            <a:schemeClr val="bg1"/>
          </a:solidFill>
        </p:spPr>
      </p:pic>
    </p:spTree>
    <p:extLst>
      <p:ext uri="{BB962C8B-B14F-4D97-AF65-F5344CB8AC3E}">
        <p14:creationId xmlns:p14="http://schemas.microsoft.com/office/powerpoint/2010/main" val="7782363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8242032C-FEAC-42E1-8F73-3D6A05458E80}" type="slidenum">
              <a:rPr lang="en-US"/>
              <a:pPr/>
              <a:t>‹#›</a:t>
            </a:fld>
            <a:endParaRPr lang="en-US"/>
          </a:p>
        </p:txBody>
      </p:sp>
    </p:spTree>
    <p:extLst>
      <p:ext uri="{BB962C8B-B14F-4D97-AF65-F5344CB8AC3E}">
        <p14:creationId xmlns:p14="http://schemas.microsoft.com/office/powerpoint/2010/main" val="4429631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sldNum" sz="quarter" idx="11"/>
          </p:nvPr>
        </p:nvSpPr>
        <p:spPr>
          <a:ln/>
        </p:spPr>
        <p:txBody>
          <a:bodyPr/>
          <a:lstStyle>
            <a:lvl1pPr>
              <a:defRPr/>
            </a:lvl1pPr>
          </a:lstStyle>
          <a:p>
            <a:fld id="{3572372A-544B-4C2A-B94F-1EC4F78BA524}" type="slidenum">
              <a:rPr lang="en-US"/>
              <a:pPr/>
              <a:t>‹#›</a:t>
            </a:fld>
            <a:endParaRPr lang="en-US"/>
          </a:p>
        </p:txBody>
      </p:sp>
      <p:sp>
        <p:nvSpPr>
          <p:cNvPr id="5" name="Freeform 4"/>
          <p:cNvSpPr>
            <a:spLocks/>
          </p:cNvSpPr>
          <p:nvPr userDrawn="1"/>
        </p:nvSpPr>
        <p:spPr bwMode="auto">
          <a:xfrm>
            <a:off x="4890" y="6340128"/>
            <a:ext cx="9034463" cy="166687"/>
          </a:xfrm>
          <a:custGeom>
            <a:avLst/>
            <a:gdLst>
              <a:gd name="T0" fmla="*/ 2147483647 w 4538"/>
              <a:gd name="T1" fmla="*/ 2147483647 h 150"/>
              <a:gd name="T2" fmla="*/ 2147483647 w 4538"/>
              <a:gd name="T3" fmla="*/ 0 h 150"/>
              <a:gd name="T4" fmla="*/ 2147483647 w 4538"/>
              <a:gd name="T5" fmla="*/ 2147483647 h 150"/>
              <a:gd name="T6" fmla="*/ 0 w 4538"/>
              <a:gd name="T7" fmla="*/ 2147483647 h 150"/>
              <a:gd name="T8" fmla="*/ 0 w 4538"/>
              <a:gd name="T9" fmla="*/ 2147483647 h 150"/>
              <a:gd name="T10" fmla="*/ 2147483647 w 4538"/>
              <a:gd name="T11" fmla="*/ 2147483647 h 150"/>
              <a:gd name="T12" fmla="*/ 2147483647 w 4538"/>
              <a:gd name="T13" fmla="*/ 2147483647 h 150"/>
              <a:gd name="T14" fmla="*/ 2147483647 w 4538"/>
              <a:gd name="T15" fmla="*/ 214748364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7030A0"/>
          </a:solidFill>
          <a:ln>
            <a:noFill/>
          </a:ln>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36" y="6084281"/>
            <a:ext cx="2103728" cy="541598"/>
          </a:xfrm>
          <a:prstGeom prst="rect">
            <a:avLst/>
          </a:prstGeom>
          <a:solidFill>
            <a:schemeClr val="bg1"/>
          </a:solidFill>
        </p:spPr>
      </p:pic>
    </p:spTree>
    <p:extLst>
      <p:ext uri="{BB962C8B-B14F-4D97-AF65-F5344CB8AC3E}">
        <p14:creationId xmlns:p14="http://schemas.microsoft.com/office/powerpoint/2010/main" val="3791121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sldNum" sz="quarter" idx="11"/>
          </p:nvPr>
        </p:nvSpPr>
        <p:spPr>
          <a:ln/>
        </p:spPr>
        <p:txBody>
          <a:bodyPr/>
          <a:lstStyle>
            <a:lvl1pPr>
              <a:defRPr/>
            </a:lvl1pPr>
          </a:lstStyle>
          <a:p>
            <a:fld id="{8701F072-8BDC-4214-AD48-BDFCA27B0618}" type="slidenum">
              <a:rPr lang="en-US"/>
              <a:pPr/>
              <a:t>‹#›</a:t>
            </a:fld>
            <a:endParaRPr lang="en-US"/>
          </a:p>
        </p:txBody>
      </p:sp>
      <p:sp>
        <p:nvSpPr>
          <p:cNvPr id="4" name="Freeform 3"/>
          <p:cNvSpPr>
            <a:spLocks/>
          </p:cNvSpPr>
          <p:nvPr userDrawn="1"/>
        </p:nvSpPr>
        <p:spPr bwMode="auto">
          <a:xfrm>
            <a:off x="13203" y="6331816"/>
            <a:ext cx="9034463" cy="166687"/>
          </a:xfrm>
          <a:custGeom>
            <a:avLst/>
            <a:gdLst>
              <a:gd name="T0" fmla="*/ 2147483647 w 4538"/>
              <a:gd name="T1" fmla="*/ 2147483647 h 150"/>
              <a:gd name="T2" fmla="*/ 2147483647 w 4538"/>
              <a:gd name="T3" fmla="*/ 0 h 150"/>
              <a:gd name="T4" fmla="*/ 2147483647 w 4538"/>
              <a:gd name="T5" fmla="*/ 2147483647 h 150"/>
              <a:gd name="T6" fmla="*/ 0 w 4538"/>
              <a:gd name="T7" fmla="*/ 2147483647 h 150"/>
              <a:gd name="T8" fmla="*/ 0 w 4538"/>
              <a:gd name="T9" fmla="*/ 2147483647 h 150"/>
              <a:gd name="T10" fmla="*/ 2147483647 w 4538"/>
              <a:gd name="T11" fmla="*/ 2147483647 h 150"/>
              <a:gd name="T12" fmla="*/ 2147483647 w 4538"/>
              <a:gd name="T13" fmla="*/ 2147483647 h 150"/>
              <a:gd name="T14" fmla="*/ 2147483647 w 4538"/>
              <a:gd name="T15" fmla="*/ 214748364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7030A0"/>
          </a:solidFill>
          <a:ln>
            <a:noFill/>
          </a:ln>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649" y="6075969"/>
            <a:ext cx="2103728" cy="541598"/>
          </a:xfrm>
          <a:prstGeom prst="rect">
            <a:avLst/>
          </a:prstGeom>
          <a:solidFill>
            <a:schemeClr val="bg1"/>
          </a:solidFill>
        </p:spPr>
      </p:pic>
    </p:spTree>
    <p:extLst>
      <p:ext uri="{BB962C8B-B14F-4D97-AF65-F5344CB8AC3E}">
        <p14:creationId xmlns:p14="http://schemas.microsoft.com/office/powerpoint/2010/main" val="34548096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25109EE0-7905-4FF1-AAFA-44EDFE24915C}" type="slidenum">
              <a:rPr lang="en-US"/>
              <a:pPr/>
              <a:t>‹#›</a:t>
            </a:fld>
            <a:endParaRPr lang="en-US"/>
          </a:p>
        </p:txBody>
      </p:sp>
      <p:sp>
        <p:nvSpPr>
          <p:cNvPr id="7" name="Freeform 6"/>
          <p:cNvSpPr>
            <a:spLocks/>
          </p:cNvSpPr>
          <p:nvPr userDrawn="1"/>
        </p:nvSpPr>
        <p:spPr bwMode="auto">
          <a:xfrm>
            <a:off x="4890" y="6340128"/>
            <a:ext cx="9034463" cy="166687"/>
          </a:xfrm>
          <a:custGeom>
            <a:avLst/>
            <a:gdLst>
              <a:gd name="T0" fmla="*/ 2147483647 w 4538"/>
              <a:gd name="T1" fmla="*/ 2147483647 h 150"/>
              <a:gd name="T2" fmla="*/ 2147483647 w 4538"/>
              <a:gd name="T3" fmla="*/ 0 h 150"/>
              <a:gd name="T4" fmla="*/ 2147483647 w 4538"/>
              <a:gd name="T5" fmla="*/ 2147483647 h 150"/>
              <a:gd name="T6" fmla="*/ 0 w 4538"/>
              <a:gd name="T7" fmla="*/ 2147483647 h 150"/>
              <a:gd name="T8" fmla="*/ 0 w 4538"/>
              <a:gd name="T9" fmla="*/ 2147483647 h 150"/>
              <a:gd name="T10" fmla="*/ 2147483647 w 4538"/>
              <a:gd name="T11" fmla="*/ 2147483647 h 150"/>
              <a:gd name="T12" fmla="*/ 2147483647 w 4538"/>
              <a:gd name="T13" fmla="*/ 2147483647 h 150"/>
              <a:gd name="T14" fmla="*/ 2147483647 w 4538"/>
              <a:gd name="T15" fmla="*/ 214748364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7030A0"/>
          </a:solidFill>
          <a:ln>
            <a:noFill/>
          </a:ln>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36" y="6084281"/>
            <a:ext cx="2103728" cy="541598"/>
          </a:xfrm>
          <a:prstGeom prst="rect">
            <a:avLst/>
          </a:prstGeom>
          <a:solidFill>
            <a:schemeClr val="bg1"/>
          </a:solidFill>
        </p:spPr>
      </p:pic>
    </p:spTree>
    <p:extLst>
      <p:ext uri="{BB962C8B-B14F-4D97-AF65-F5344CB8AC3E}">
        <p14:creationId xmlns:p14="http://schemas.microsoft.com/office/powerpoint/2010/main" val="18627136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AC883863-D7C8-4A8A-89B2-353DADA1E3DF}" type="slidenum">
              <a:rPr lang="en-US"/>
              <a:pPr/>
              <a:t>‹#›</a:t>
            </a:fld>
            <a:endParaRPr lang="en-US"/>
          </a:p>
        </p:txBody>
      </p:sp>
      <p:sp>
        <p:nvSpPr>
          <p:cNvPr id="7" name="Freeform 6"/>
          <p:cNvSpPr>
            <a:spLocks/>
          </p:cNvSpPr>
          <p:nvPr userDrawn="1"/>
        </p:nvSpPr>
        <p:spPr bwMode="auto">
          <a:xfrm>
            <a:off x="-3423" y="6331812"/>
            <a:ext cx="9034463" cy="166687"/>
          </a:xfrm>
          <a:custGeom>
            <a:avLst/>
            <a:gdLst>
              <a:gd name="T0" fmla="*/ 2147483647 w 4538"/>
              <a:gd name="T1" fmla="*/ 2147483647 h 150"/>
              <a:gd name="T2" fmla="*/ 2147483647 w 4538"/>
              <a:gd name="T3" fmla="*/ 0 h 150"/>
              <a:gd name="T4" fmla="*/ 2147483647 w 4538"/>
              <a:gd name="T5" fmla="*/ 2147483647 h 150"/>
              <a:gd name="T6" fmla="*/ 0 w 4538"/>
              <a:gd name="T7" fmla="*/ 2147483647 h 150"/>
              <a:gd name="T8" fmla="*/ 0 w 4538"/>
              <a:gd name="T9" fmla="*/ 2147483647 h 150"/>
              <a:gd name="T10" fmla="*/ 2147483647 w 4538"/>
              <a:gd name="T11" fmla="*/ 2147483647 h 150"/>
              <a:gd name="T12" fmla="*/ 2147483647 w 4538"/>
              <a:gd name="T13" fmla="*/ 2147483647 h 150"/>
              <a:gd name="T14" fmla="*/ 2147483647 w 4538"/>
              <a:gd name="T15" fmla="*/ 214748364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7030A0"/>
          </a:solidFill>
          <a:ln>
            <a:noFill/>
          </a:ln>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023" y="6075965"/>
            <a:ext cx="2103728" cy="541598"/>
          </a:xfrm>
          <a:prstGeom prst="rect">
            <a:avLst/>
          </a:prstGeom>
          <a:solidFill>
            <a:schemeClr val="bg1"/>
          </a:solidFill>
        </p:spPr>
      </p:pic>
    </p:spTree>
    <p:extLst>
      <p:ext uri="{BB962C8B-B14F-4D97-AF65-F5344CB8AC3E}">
        <p14:creationId xmlns:p14="http://schemas.microsoft.com/office/powerpoint/2010/main" val="37037676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DB8A522A-65F4-4A67-9BE8-440B93736307}" type="slidenum">
              <a:rPr lang="en-US"/>
              <a:pPr/>
              <a:t>‹#›</a:t>
            </a:fld>
            <a:endParaRPr lang="en-US"/>
          </a:p>
        </p:txBody>
      </p:sp>
      <p:sp>
        <p:nvSpPr>
          <p:cNvPr id="6" name="Freeform 5"/>
          <p:cNvSpPr>
            <a:spLocks/>
          </p:cNvSpPr>
          <p:nvPr userDrawn="1"/>
        </p:nvSpPr>
        <p:spPr bwMode="auto">
          <a:xfrm>
            <a:off x="-3423" y="6340134"/>
            <a:ext cx="9034463" cy="166687"/>
          </a:xfrm>
          <a:custGeom>
            <a:avLst/>
            <a:gdLst>
              <a:gd name="T0" fmla="*/ 2147483647 w 4538"/>
              <a:gd name="T1" fmla="*/ 2147483647 h 150"/>
              <a:gd name="T2" fmla="*/ 2147483647 w 4538"/>
              <a:gd name="T3" fmla="*/ 0 h 150"/>
              <a:gd name="T4" fmla="*/ 2147483647 w 4538"/>
              <a:gd name="T5" fmla="*/ 2147483647 h 150"/>
              <a:gd name="T6" fmla="*/ 0 w 4538"/>
              <a:gd name="T7" fmla="*/ 2147483647 h 150"/>
              <a:gd name="T8" fmla="*/ 0 w 4538"/>
              <a:gd name="T9" fmla="*/ 2147483647 h 150"/>
              <a:gd name="T10" fmla="*/ 2147483647 w 4538"/>
              <a:gd name="T11" fmla="*/ 2147483647 h 150"/>
              <a:gd name="T12" fmla="*/ 2147483647 w 4538"/>
              <a:gd name="T13" fmla="*/ 2147483647 h 150"/>
              <a:gd name="T14" fmla="*/ 2147483647 w 4538"/>
              <a:gd name="T15" fmla="*/ 214748364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7030A0"/>
          </a:solidFill>
          <a:ln>
            <a:noFill/>
          </a:ln>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023" y="6084287"/>
            <a:ext cx="2103728" cy="541598"/>
          </a:xfrm>
          <a:prstGeom prst="rect">
            <a:avLst/>
          </a:prstGeom>
          <a:solidFill>
            <a:schemeClr val="bg1"/>
          </a:solidFill>
        </p:spPr>
      </p:pic>
    </p:spTree>
    <p:extLst>
      <p:ext uri="{BB962C8B-B14F-4D97-AF65-F5344CB8AC3E}">
        <p14:creationId xmlns:p14="http://schemas.microsoft.com/office/powerpoint/2010/main" val="2793475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173038"/>
            <a:ext cx="2097087" cy="59991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173038"/>
            <a:ext cx="6142038" cy="59991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278A05EA-81F5-4BF1-8F96-F99CBE708CAB}" type="slidenum">
              <a:rPr lang="en-US"/>
              <a:pPr/>
              <a:t>‹#›</a:t>
            </a:fld>
            <a:endParaRPr lang="en-US" dirty="0"/>
          </a:p>
        </p:txBody>
      </p:sp>
      <p:sp>
        <p:nvSpPr>
          <p:cNvPr id="6" name="Freeform 5"/>
          <p:cNvSpPr>
            <a:spLocks/>
          </p:cNvSpPr>
          <p:nvPr userDrawn="1"/>
        </p:nvSpPr>
        <p:spPr bwMode="auto">
          <a:xfrm>
            <a:off x="4895" y="6334587"/>
            <a:ext cx="9034463" cy="166687"/>
          </a:xfrm>
          <a:custGeom>
            <a:avLst/>
            <a:gdLst>
              <a:gd name="T0" fmla="*/ 2147483647 w 4538"/>
              <a:gd name="T1" fmla="*/ 2147483647 h 150"/>
              <a:gd name="T2" fmla="*/ 2147483647 w 4538"/>
              <a:gd name="T3" fmla="*/ 0 h 150"/>
              <a:gd name="T4" fmla="*/ 2147483647 w 4538"/>
              <a:gd name="T5" fmla="*/ 2147483647 h 150"/>
              <a:gd name="T6" fmla="*/ 0 w 4538"/>
              <a:gd name="T7" fmla="*/ 2147483647 h 150"/>
              <a:gd name="T8" fmla="*/ 0 w 4538"/>
              <a:gd name="T9" fmla="*/ 2147483647 h 150"/>
              <a:gd name="T10" fmla="*/ 2147483647 w 4538"/>
              <a:gd name="T11" fmla="*/ 2147483647 h 150"/>
              <a:gd name="T12" fmla="*/ 2147483647 w 4538"/>
              <a:gd name="T13" fmla="*/ 2147483647 h 150"/>
              <a:gd name="T14" fmla="*/ 2147483647 w 4538"/>
              <a:gd name="T15" fmla="*/ 214748364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7030A0"/>
          </a:solidFill>
          <a:ln>
            <a:noFill/>
          </a:ln>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41" y="6078740"/>
            <a:ext cx="2103728" cy="541598"/>
          </a:xfrm>
          <a:prstGeom prst="rect">
            <a:avLst/>
          </a:prstGeom>
          <a:solidFill>
            <a:schemeClr val="bg1"/>
          </a:solidFill>
        </p:spPr>
      </p:pic>
    </p:spTree>
    <p:extLst>
      <p:ext uri="{BB962C8B-B14F-4D97-AF65-F5344CB8AC3E}">
        <p14:creationId xmlns:p14="http://schemas.microsoft.com/office/powerpoint/2010/main" val="8162480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21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14218" y="2962420"/>
            <a:ext cx="8229600" cy="1143000"/>
          </a:xfrm>
          <a:prstGeom prst="rect">
            <a:avLst/>
          </a:prstGeom>
        </p:spPr>
        <p:txBody>
          <a:bodyPr/>
          <a:lstStyle>
            <a:lvl1pPr>
              <a:defRPr>
                <a:latin typeface="+mn-lt"/>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824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7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reeform 3"/>
          <p:cNvSpPr>
            <a:spLocks/>
          </p:cNvSpPr>
          <p:nvPr userDrawn="1"/>
        </p:nvSpPr>
        <p:spPr bwMode="auto">
          <a:xfrm>
            <a:off x="109537" y="6314002"/>
            <a:ext cx="9034463" cy="166687"/>
          </a:xfrm>
          <a:custGeom>
            <a:avLst/>
            <a:gdLst>
              <a:gd name="T0" fmla="*/ 2147483647 w 4538"/>
              <a:gd name="T1" fmla="*/ 2147483647 h 150"/>
              <a:gd name="T2" fmla="*/ 2147483647 w 4538"/>
              <a:gd name="T3" fmla="*/ 0 h 150"/>
              <a:gd name="T4" fmla="*/ 2147483647 w 4538"/>
              <a:gd name="T5" fmla="*/ 2147483647 h 150"/>
              <a:gd name="T6" fmla="*/ 0 w 4538"/>
              <a:gd name="T7" fmla="*/ 2147483647 h 150"/>
              <a:gd name="T8" fmla="*/ 0 w 4538"/>
              <a:gd name="T9" fmla="*/ 2147483647 h 150"/>
              <a:gd name="T10" fmla="*/ 2147483647 w 4538"/>
              <a:gd name="T11" fmla="*/ 2147483647 h 150"/>
              <a:gd name="T12" fmla="*/ 2147483647 w 4538"/>
              <a:gd name="T13" fmla="*/ 2147483647 h 150"/>
              <a:gd name="T14" fmla="*/ 2147483647 w 4538"/>
              <a:gd name="T15" fmla="*/ 214748364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7030A0"/>
          </a:solidFill>
          <a:ln>
            <a:noFill/>
          </a:ln>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983" y="6058155"/>
            <a:ext cx="2103728" cy="541598"/>
          </a:xfrm>
          <a:prstGeom prst="rect">
            <a:avLst/>
          </a:prstGeom>
          <a:solidFill>
            <a:schemeClr val="bg1"/>
          </a:solidFill>
        </p:spPr>
      </p:pic>
    </p:spTree>
    <p:extLst>
      <p:ext uri="{BB962C8B-B14F-4D97-AF65-F5344CB8AC3E}">
        <p14:creationId xmlns:p14="http://schemas.microsoft.com/office/powerpoint/2010/main" val="50386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n-lt"/>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atin typeface="+mn-lt"/>
              </a:defRPr>
            </a:lvl1pPr>
          </a:lstStyle>
          <a:p>
            <a:fld id="{AC1D8ABA-5FFB-4877-81F7-6B38165480BC}" type="slidenum">
              <a:rPr lang="en-US" smtClean="0"/>
              <a:pPr/>
              <a:t>‹#›</a:t>
            </a:fld>
            <a:endParaRPr lang="en-US"/>
          </a:p>
        </p:txBody>
      </p:sp>
    </p:spTree>
    <p:extLst>
      <p:ext uri="{BB962C8B-B14F-4D97-AF65-F5344CB8AC3E}">
        <p14:creationId xmlns:p14="http://schemas.microsoft.com/office/powerpoint/2010/main" val="37063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3913" y="173038"/>
            <a:ext cx="6983412" cy="8255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76400"/>
            <a:ext cx="7772400" cy="4495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477000"/>
            <a:ext cx="1905000" cy="161925"/>
          </a:xfrm>
          <a:prstGeom prst="rect">
            <a:avLst/>
          </a:prstGeom>
          <a:ln/>
        </p:spPr>
        <p:txBody>
          <a:bodyPr/>
          <a:lstStyle>
            <a:lvl1pPr>
              <a:defRPr/>
            </a:lvl1pPr>
          </a:lstStyle>
          <a:p>
            <a:endParaRPr lang="en-US" dirty="0"/>
          </a:p>
        </p:txBody>
      </p:sp>
      <p:sp>
        <p:nvSpPr>
          <p:cNvPr id="5" name="Rectangle 5"/>
          <p:cNvSpPr>
            <a:spLocks noGrp="1" noChangeArrowheads="1"/>
          </p:cNvSpPr>
          <p:nvPr>
            <p:ph type="sldNum" sz="quarter" idx="11"/>
          </p:nvPr>
        </p:nvSpPr>
        <p:spPr>
          <a:ln/>
        </p:spPr>
        <p:txBody>
          <a:bodyPr/>
          <a:lstStyle>
            <a:lvl1pPr>
              <a:defRPr/>
            </a:lvl1pPr>
          </a:lstStyle>
          <a:p>
            <a:fld id="{82D7B593-C51E-4D51-A149-C19C4BF7017F}" type="slidenum">
              <a:rPr lang="en-US"/>
              <a:pPr/>
              <a:t>‹#›</a:t>
            </a:fld>
            <a:endParaRPr lang="en-US"/>
          </a:p>
        </p:txBody>
      </p:sp>
      <p:sp>
        <p:nvSpPr>
          <p:cNvPr id="6" name="TextBox 5"/>
          <p:cNvSpPr txBox="1"/>
          <p:nvPr userDrawn="1"/>
        </p:nvSpPr>
        <p:spPr>
          <a:xfrm>
            <a:off x="3293815" y="6437672"/>
            <a:ext cx="2605549" cy="338554"/>
          </a:xfrm>
          <a:prstGeom prst="rect">
            <a:avLst/>
          </a:prstGeom>
          <a:noFill/>
        </p:spPr>
        <p:txBody>
          <a:bodyPr wrap="square" rtlCol="0">
            <a:spAutoFit/>
          </a:bodyPr>
          <a:lstStyle/>
          <a:p>
            <a:pPr algn="ctr"/>
            <a:r>
              <a:rPr lang="en-US" sz="1600" dirty="0" smtClean="0"/>
              <a:t>Unclassified</a:t>
            </a:r>
            <a:endParaRPr lang="en-US" sz="1600" dirty="0"/>
          </a:p>
        </p:txBody>
      </p:sp>
    </p:spTree>
    <p:extLst>
      <p:ext uri="{BB962C8B-B14F-4D97-AF65-F5344CB8AC3E}">
        <p14:creationId xmlns:p14="http://schemas.microsoft.com/office/powerpoint/2010/main" val="29738700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4E67A76-31D9-4722-B3BF-E2836AB690D8}" type="slidenum">
              <a:rPr lang="en-US"/>
              <a:pPr>
                <a:defRPr/>
              </a:pPr>
              <a:t>‹#›</a:t>
            </a:fld>
            <a:endParaRPr lang="en-US"/>
          </a:p>
        </p:txBody>
      </p:sp>
    </p:spTree>
    <p:extLst>
      <p:ext uri="{BB962C8B-B14F-4D97-AF65-F5344CB8AC3E}">
        <p14:creationId xmlns:p14="http://schemas.microsoft.com/office/powerpoint/2010/main" val="351893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2668A1BE-B3A9-4EC9-9C96-41379E80CBD3}" type="slidenum">
              <a:rPr lang="en-US"/>
              <a:pPr/>
              <a:t>‹#›</a:t>
            </a:fld>
            <a:endParaRPr lang="en-US"/>
          </a:p>
        </p:txBody>
      </p:sp>
    </p:spTree>
    <p:extLst>
      <p:ext uri="{BB962C8B-B14F-4D97-AF65-F5344CB8AC3E}">
        <p14:creationId xmlns:p14="http://schemas.microsoft.com/office/powerpoint/2010/main" val="1430100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wmf"/><Relationship Id="rId5" Type="http://schemas.openxmlformats.org/officeDocument/2006/relationships/slideLayout" Target="../slideLayouts/slideLayout13.xml"/><Relationship Id="rId10"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64" descr="DTRA-Seal-(b&amp;w)-line-grad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285750"/>
            <a:ext cx="6667500" cy="654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4" name="Picture 58" descr="DTRA"/>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503988" y="4252913"/>
            <a:ext cx="2060575" cy="207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userDrawn="1"/>
        </p:nvSpPr>
        <p:spPr>
          <a:xfrm>
            <a:off x="3243938" y="6412734"/>
            <a:ext cx="2605549" cy="338554"/>
          </a:xfrm>
          <a:prstGeom prst="rect">
            <a:avLst/>
          </a:prstGeom>
          <a:noFill/>
        </p:spPr>
        <p:txBody>
          <a:bodyPr wrap="square" rtlCol="0">
            <a:spAutoFit/>
          </a:bodyPr>
          <a:lstStyle/>
          <a:p>
            <a:pPr algn="ctr"/>
            <a:r>
              <a:rPr lang="en-US" sz="1600" dirty="0" smtClean="0"/>
              <a:t>Unclassified</a:t>
            </a:r>
            <a:endParaRPr lang="en-US" sz="1600" dirty="0"/>
          </a:p>
        </p:txBody>
      </p:sp>
    </p:spTree>
    <p:extLst>
      <p:ext uri="{BB962C8B-B14F-4D97-AF65-F5344CB8AC3E}">
        <p14:creationId xmlns:p14="http://schemas.microsoft.com/office/powerpoint/2010/main" val="132750556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0" r:id="rId3"/>
    <p:sldLayoutId id="2147483662" r:id="rId4"/>
    <p:sldLayoutId id="2147483687"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i="1">
          <a:solidFill>
            <a:schemeClr val="tx2"/>
          </a:solidFill>
          <a:latin typeface="+mj-lt"/>
          <a:ea typeface="+mj-ea"/>
          <a:cs typeface="ＭＳ Ｐゴシック" charset="0"/>
        </a:defRPr>
      </a:lvl1pPr>
      <a:lvl2pPr algn="l" rtl="0" eaLnBrk="0" fontAlgn="base" hangingPunct="0">
        <a:spcBef>
          <a:spcPct val="0"/>
        </a:spcBef>
        <a:spcAft>
          <a:spcPct val="0"/>
        </a:spcAft>
        <a:defRPr sz="3600" b="1" i="1">
          <a:solidFill>
            <a:schemeClr val="tx2"/>
          </a:solidFill>
          <a:latin typeface="Univers" pitchFamily="34" charset="-18"/>
          <a:ea typeface="ＭＳ Ｐゴシック" pitchFamily="20" charset="-128"/>
          <a:cs typeface="ＭＳ Ｐゴシック" charset="0"/>
        </a:defRPr>
      </a:lvl2pPr>
      <a:lvl3pPr algn="l" rtl="0" eaLnBrk="0" fontAlgn="base" hangingPunct="0">
        <a:spcBef>
          <a:spcPct val="0"/>
        </a:spcBef>
        <a:spcAft>
          <a:spcPct val="0"/>
        </a:spcAft>
        <a:defRPr sz="3600" b="1" i="1">
          <a:solidFill>
            <a:schemeClr val="tx2"/>
          </a:solidFill>
          <a:latin typeface="Univers" pitchFamily="34" charset="-18"/>
          <a:ea typeface="ＭＳ Ｐゴシック" pitchFamily="20" charset="-128"/>
          <a:cs typeface="ＭＳ Ｐゴシック" charset="0"/>
        </a:defRPr>
      </a:lvl3pPr>
      <a:lvl4pPr algn="l" rtl="0" eaLnBrk="0" fontAlgn="base" hangingPunct="0">
        <a:spcBef>
          <a:spcPct val="0"/>
        </a:spcBef>
        <a:spcAft>
          <a:spcPct val="0"/>
        </a:spcAft>
        <a:defRPr sz="3600" b="1" i="1">
          <a:solidFill>
            <a:schemeClr val="tx2"/>
          </a:solidFill>
          <a:latin typeface="Univers" pitchFamily="34" charset="-18"/>
          <a:ea typeface="ＭＳ Ｐゴシック" pitchFamily="20" charset="-128"/>
          <a:cs typeface="ＭＳ Ｐゴシック" charset="0"/>
        </a:defRPr>
      </a:lvl4pPr>
      <a:lvl5pPr algn="l" rtl="0" eaLnBrk="0" fontAlgn="base" hangingPunct="0">
        <a:spcBef>
          <a:spcPct val="0"/>
        </a:spcBef>
        <a:spcAft>
          <a:spcPct val="0"/>
        </a:spcAft>
        <a:defRPr sz="3600" b="1" i="1">
          <a:solidFill>
            <a:schemeClr val="tx2"/>
          </a:solidFill>
          <a:latin typeface="Univers" pitchFamily="34" charset="-18"/>
          <a:ea typeface="ＭＳ Ｐゴシック" pitchFamily="20" charset="-128"/>
          <a:cs typeface="ＭＳ Ｐゴシック" charset="0"/>
        </a:defRPr>
      </a:lvl5pPr>
      <a:lvl6pPr marL="457200" algn="l" rtl="0" fontAlgn="base">
        <a:spcBef>
          <a:spcPct val="0"/>
        </a:spcBef>
        <a:spcAft>
          <a:spcPct val="0"/>
        </a:spcAft>
        <a:defRPr sz="3600" b="1" i="1">
          <a:solidFill>
            <a:schemeClr val="tx2"/>
          </a:solidFill>
          <a:latin typeface="Univers" pitchFamily="34" charset="-18"/>
          <a:ea typeface="ＭＳ Ｐゴシック" pitchFamily="20" charset="-128"/>
        </a:defRPr>
      </a:lvl6pPr>
      <a:lvl7pPr marL="914400" algn="l" rtl="0" fontAlgn="base">
        <a:spcBef>
          <a:spcPct val="0"/>
        </a:spcBef>
        <a:spcAft>
          <a:spcPct val="0"/>
        </a:spcAft>
        <a:defRPr sz="3600" b="1" i="1">
          <a:solidFill>
            <a:schemeClr val="tx2"/>
          </a:solidFill>
          <a:latin typeface="Univers" pitchFamily="34" charset="-18"/>
          <a:ea typeface="ＭＳ Ｐゴシック" pitchFamily="20" charset="-128"/>
        </a:defRPr>
      </a:lvl7pPr>
      <a:lvl8pPr marL="1371600" algn="l" rtl="0" fontAlgn="base">
        <a:spcBef>
          <a:spcPct val="0"/>
        </a:spcBef>
        <a:spcAft>
          <a:spcPct val="0"/>
        </a:spcAft>
        <a:defRPr sz="3600" b="1" i="1">
          <a:solidFill>
            <a:schemeClr val="tx2"/>
          </a:solidFill>
          <a:latin typeface="Univers" pitchFamily="34" charset="-18"/>
          <a:ea typeface="ＭＳ Ｐゴシック" pitchFamily="20" charset="-128"/>
        </a:defRPr>
      </a:lvl8pPr>
      <a:lvl9pPr marL="1828800" algn="l" rtl="0" fontAlgn="base">
        <a:spcBef>
          <a:spcPct val="0"/>
        </a:spcBef>
        <a:spcAft>
          <a:spcPct val="0"/>
        </a:spcAft>
        <a:defRPr sz="3600" b="1" i="1">
          <a:solidFill>
            <a:schemeClr val="tx2"/>
          </a:solidFill>
          <a:latin typeface="Univers" pitchFamily="34" charset="-18"/>
          <a:ea typeface="ＭＳ Ｐゴシック" pitchFamily="20" charset="-128"/>
        </a:defRPr>
      </a:lvl9pPr>
    </p:titleStyle>
    <p:bodyStyle>
      <a:lvl1pPr marL="342900" indent="-342900" algn="l" rtl="0" eaLnBrk="0" fontAlgn="base" hangingPunct="0">
        <a:spcBef>
          <a:spcPct val="20000"/>
        </a:spcBef>
        <a:spcAft>
          <a:spcPct val="0"/>
        </a:spcAft>
        <a:defRPr sz="28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charset="0"/>
          <a:ea typeface="+mn-ea"/>
        </a:defRPr>
      </a:lvl2pPr>
      <a:lvl3pPr marL="1143000" indent="-228600" algn="l" rtl="0" eaLnBrk="0" fontAlgn="base" hangingPunct="0">
        <a:spcBef>
          <a:spcPct val="20000"/>
        </a:spcBef>
        <a:spcAft>
          <a:spcPct val="0"/>
        </a:spcAft>
        <a:buChar char="•"/>
        <a:defRPr sz="24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sldNum" sz="quarter" idx="4"/>
          </p:nvPr>
        </p:nvSpPr>
        <p:spPr bwMode="auto">
          <a:xfrm>
            <a:off x="8013700" y="6578600"/>
            <a:ext cx="400050" cy="200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fld id="{E3D8EA17-74CB-4B81-9A8B-038119ABDBD0}" type="slidenum">
              <a:rPr lang="en-US" smtClean="0"/>
              <a:pPr/>
              <a:t>‹#›</a:t>
            </a:fld>
            <a:endParaRPr lang="en-US" dirty="0"/>
          </a:p>
        </p:txBody>
      </p:sp>
      <p:grpSp>
        <p:nvGrpSpPr>
          <p:cNvPr id="1029" name="Group 5"/>
          <p:cNvGrpSpPr>
            <a:grpSpLocks/>
          </p:cNvGrpSpPr>
          <p:nvPr/>
        </p:nvGrpSpPr>
        <p:grpSpPr bwMode="auto">
          <a:xfrm>
            <a:off x="152400" y="258763"/>
            <a:ext cx="8991600" cy="1141412"/>
            <a:chOff x="96" y="163"/>
            <a:chExt cx="5664" cy="719"/>
          </a:xfrm>
        </p:grpSpPr>
        <p:grpSp>
          <p:nvGrpSpPr>
            <p:cNvPr id="1031" name="Group 6"/>
            <p:cNvGrpSpPr>
              <a:grpSpLocks/>
            </p:cNvGrpSpPr>
            <p:nvPr userDrawn="1"/>
          </p:nvGrpSpPr>
          <p:grpSpPr bwMode="auto">
            <a:xfrm>
              <a:off x="96" y="672"/>
              <a:ext cx="5664" cy="96"/>
              <a:chOff x="0" y="576"/>
              <a:chExt cx="5282" cy="189"/>
            </a:xfrm>
          </p:grpSpPr>
          <p:grpSp>
            <p:nvGrpSpPr>
              <p:cNvPr id="1035" name="Group 7"/>
              <p:cNvGrpSpPr>
                <a:grpSpLocks/>
              </p:cNvGrpSpPr>
              <p:nvPr/>
            </p:nvGrpSpPr>
            <p:grpSpPr bwMode="auto">
              <a:xfrm>
                <a:off x="5158" y="576"/>
                <a:ext cx="124" cy="189"/>
                <a:chOff x="5158" y="576"/>
                <a:chExt cx="124" cy="189"/>
              </a:xfrm>
            </p:grpSpPr>
            <p:sp>
              <p:nvSpPr>
                <p:cNvPr id="1050" name="Rectangle 8"/>
                <p:cNvSpPr>
                  <a:spLocks noChangeArrowheads="1"/>
                </p:cNvSpPr>
                <p:nvPr/>
              </p:nvSpPr>
              <p:spPr bwMode="auto">
                <a:xfrm>
                  <a:off x="5252" y="576"/>
                  <a:ext cx="30"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1" name="Rectangle 9"/>
                <p:cNvSpPr>
                  <a:spLocks noChangeArrowheads="1"/>
                </p:cNvSpPr>
                <p:nvPr/>
              </p:nvSpPr>
              <p:spPr bwMode="auto">
                <a:xfrm>
                  <a:off x="5158" y="576"/>
                  <a:ext cx="60"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036" name="Group 10"/>
              <p:cNvGrpSpPr>
                <a:grpSpLocks/>
              </p:cNvGrpSpPr>
              <p:nvPr/>
            </p:nvGrpSpPr>
            <p:grpSpPr bwMode="auto">
              <a:xfrm>
                <a:off x="4848" y="576"/>
                <a:ext cx="263" cy="189"/>
                <a:chOff x="4848" y="576"/>
                <a:chExt cx="263" cy="189"/>
              </a:xfrm>
            </p:grpSpPr>
            <p:sp>
              <p:nvSpPr>
                <p:cNvPr id="1048" name="Rectangle 11"/>
                <p:cNvSpPr>
                  <a:spLocks noChangeArrowheads="1"/>
                </p:cNvSpPr>
                <p:nvPr/>
              </p:nvSpPr>
              <p:spPr bwMode="auto">
                <a:xfrm>
                  <a:off x="5018" y="576"/>
                  <a:ext cx="93"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9" name="Rectangle 12"/>
                <p:cNvSpPr>
                  <a:spLocks noChangeArrowheads="1"/>
                </p:cNvSpPr>
                <p:nvPr/>
              </p:nvSpPr>
              <p:spPr bwMode="auto">
                <a:xfrm>
                  <a:off x="4848" y="576"/>
                  <a:ext cx="126"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037" name="Group 13"/>
              <p:cNvGrpSpPr>
                <a:grpSpLocks/>
              </p:cNvGrpSpPr>
              <p:nvPr/>
            </p:nvGrpSpPr>
            <p:grpSpPr bwMode="auto">
              <a:xfrm>
                <a:off x="4418" y="576"/>
                <a:ext cx="386" cy="189"/>
                <a:chOff x="4418" y="576"/>
                <a:chExt cx="386" cy="189"/>
              </a:xfrm>
            </p:grpSpPr>
            <p:sp>
              <p:nvSpPr>
                <p:cNvPr id="1046" name="Rectangle 14"/>
                <p:cNvSpPr>
                  <a:spLocks noChangeArrowheads="1"/>
                </p:cNvSpPr>
                <p:nvPr/>
              </p:nvSpPr>
              <p:spPr bwMode="auto">
                <a:xfrm>
                  <a:off x="4650" y="576"/>
                  <a:ext cx="154"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7" name="Rectangle 15"/>
                <p:cNvSpPr>
                  <a:spLocks noChangeArrowheads="1"/>
                </p:cNvSpPr>
                <p:nvPr/>
              </p:nvSpPr>
              <p:spPr bwMode="auto">
                <a:xfrm>
                  <a:off x="4418" y="576"/>
                  <a:ext cx="188"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038" name="Group 16"/>
              <p:cNvGrpSpPr>
                <a:grpSpLocks/>
              </p:cNvGrpSpPr>
              <p:nvPr/>
            </p:nvGrpSpPr>
            <p:grpSpPr bwMode="auto">
              <a:xfrm>
                <a:off x="3183" y="576"/>
                <a:ext cx="1191" cy="189"/>
                <a:chOff x="3183" y="576"/>
                <a:chExt cx="1191" cy="189"/>
              </a:xfrm>
            </p:grpSpPr>
            <p:sp>
              <p:nvSpPr>
                <p:cNvPr id="1042" name="Rectangle 17"/>
                <p:cNvSpPr>
                  <a:spLocks noChangeArrowheads="1"/>
                </p:cNvSpPr>
                <p:nvPr/>
              </p:nvSpPr>
              <p:spPr bwMode="auto">
                <a:xfrm>
                  <a:off x="3558" y="576"/>
                  <a:ext cx="250"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3" name="Rectangle 18"/>
                <p:cNvSpPr>
                  <a:spLocks noChangeArrowheads="1"/>
                </p:cNvSpPr>
                <p:nvPr/>
              </p:nvSpPr>
              <p:spPr bwMode="auto">
                <a:xfrm>
                  <a:off x="4155" y="576"/>
                  <a:ext cx="218"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4" name="Rectangle 19"/>
                <p:cNvSpPr>
                  <a:spLocks noChangeArrowheads="1"/>
                </p:cNvSpPr>
                <p:nvPr/>
              </p:nvSpPr>
              <p:spPr bwMode="auto">
                <a:xfrm>
                  <a:off x="3864" y="576"/>
                  <a:ext cx="250"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5" name="Rectangle 20"/>
                <p:cNvSpPr>
                  <a:spLocks noChangeArrowheads="1"/>
                </p:cNvSpPr>
                <p:nvPr/>
              </p:nvSpPr>
              <p:spPr bwMode="auto">
                <a:xfrm>
                  <a:off x="3183" y="576"/>
                  <a:ext cx="314"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039" name="Group 21"/>
              <p:cNvGrpSpPr>
                <a:grpSpLocks/>
              </p:cNvGrpSpPr>
              <p:nvPr/>
            </p:nvGrpSpPr>
            <p:grpSpPr bwMode="auto">
              <a:xfrm>
                <a:off x="0" y="576"/>
                <a:ext cx="3143" cy="189"/>
                <a:chOff x="0" y="576"/>
                <a:chExt cx="3143" cy="189"/>
              </a:xfrm>
            </p:grpSpPr>
            <p:sp>
              <p:nvSpPr>
                <p:cNvPr id="1040" name="Rectangle 22"/>
                <p:cNvSpPr>
                  <a:spLocks noChangeArrowheads="1"/>
                </p:cNvSpPr>
                <p:nvPr/>
              </p:nvSpPr>
              <p:spPr bwMode="auto">
                <a:xfrm>
                  <a:off x="2798" y="576"/>
                  <a:ext cx="345"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1" name="Rectangle 23"/>
                <p:cNvSpPr>
                  <a:spLocks noChangeArrowheads="1"/>
                </p:cNvSpPr>
                <p:nvPr/>
              </p:nvSpPr>
              <p:spPr bwMode="auto">
                <a:xfrm>
                  <a:off x="0" y="576"/>
                  <a:ext cx="2756"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1032" name="Group 24"/>
            <p:cNvGrpSpPr>
              <a:grpSpLocks/>
            </p:cNvGrpSpPr>
            <p:nvPr userDrawn="1"/>
          </p:nvGrpSpPr>
          <p:grpSpPr bwMode="auto">
            <a:xfrm>
              <a:off x="276" y="163"/>
              <a:ext cx="699" cy="719"/>
              <a:chOff x="276" y="163"/>
              <a:chExt cx="699" cy="719"/>
            </a:xfrm>
          </p:grpSpPr>
          <p:sp>
            <p:nvSpPr>
              <p:cNvPr id="1033" name="Oval 25"/>
              <p:cNvSpPr>
                <a:spLocks noChangeArrowheads="1"/>
              </p:cNvSpPr>
              <p:nvPr userDrawn="1"/>
            </p:nvSpPr>
            <p:spPr bwMode="auto">
              <a:xfrm>
                <a:off x="276" y="163"/>
                <a:ext cx="699" cy="719"/>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34" name="Picture 26" descr="DTRA"/>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0" y="210"/>
                <a:ext cx="649" cy="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030" name="Freeform 27"/>
          <p:cNvSpPr>
            <a:spLocks/>
          </p:cNvSpPr>
          <p:nvPr/>
        </p:nvSpPr>
        <p:spPr bwMode="auto">
          <a:xfrm>
            <a:off x="0" y="6345238"/>
            <a:ext cx="9034463" cy="166687"/>
          </a:xfrm>
          <a:custGeom>
            <a:avLst/>
            <a:gdLst>
              <a:gd name="T0" fmla="*/ 2147483647 w 4538"/>
              <a:gd name="T1" fmla="*/ 96319527 h 150"/>
              <a:gd name="T2" fmla="*/ 2147483647 w 4538"/>
              <a:gd name="T3" fmla="*/ 0 h 150"/>
              <a:gd name="T4" fmla="*/ 2147483647 w 4538"/>
              <a:gd name="T5" fmla="*/ 69152880 h 150"/>
              <a:gd name="T6" fmla="*/ 0 w 4538"/>
              <a:gd name="T7" fmla="*/ 69152880 h 150"/>
              <a:gd name="T8" fmla="*/ 0 w 4538"/>
              <a:gd name="T9" fmla="*/ 130895967 h 150"/>
              <a:gd name="T10" fmla="*/ 2147483647 w 4538"/>
              <a:gd name="T11" fmla="*/ 130895967 h 150"/>
              <a:gd name="T12" fmla="*/ 2147483647 w 4538"/>
              <a:gd name="T13" fmla="*/ 185230373 h 150"/>
              <a:gd name="T14" fmla="*/ 2147483647 w 4538"/>
              <a:gd name="T15" fmla="*/ 9631952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25"/>
          <p:cNvSpPr>
            <a:spLocks/>
          </p:cNvSpPr>
          <p:nvPr userDrawn="1"/>
        </p:nvSpPr>
        <p:spPr bwMode="auto">
          <a:xfrm>
            <a:off x="0" y="6345238"/>
            <a:ext cx="9034463" cy="166687"/>
          </a:xfrm>
          <a:custGeom>
            <a:avLst/>
            <a:gdLst>
              <a:gd name="T0" fmla="*/ 2147483647 w 4538"/>
              <a:gd name="T1" fmla="*/ 2147483647 h 150"/>
              <a:gd name="T2" fmla="*/ 2147483647 w 4538"/>
              <a:gd name="T3" fmla="*/ 0 h 150"/>
              <a:gd name="T4" fmla="*/ 2147483647 w 4538"/>
              <a:gd name="T5" fmla="*/ 2147483647 h 150"/>
              <a:gd name="T6" fmla="*/ 0 w 4538"/>
              <a:gd name="T7" fmla="*/ 2147483647 h 150"/>
              <a:gd name="T8" fmla="*/ 0 w 4538"/>
              <a:gd name="T9" fmla="*/ 2147483647 h 150"/>
              <a:gd name="T10" fmla="*/ 2147483647 w 4538"/>
              <a:gd name="T11" fmla="*/ 2147483647 h 150"/>
              <a:gd name="T12" fmla="*/ 2147483647 w 4538"/>
              <a:gd name="T13" fmla="*/ 2147483647 h 150"/>
              <a:gd name="T14" fmla="*/ 2147483647 w 4538"/>
              <a:gd name="T15" fmla="*/ 214748364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7030A0"/>
          </a:solidFill>
          <a:ln>
            <a:noFill/>
          </a:ln>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en-US"/>
          </a:p>
        </p:txBody>
      </p:sp>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446" y="6089391"/>
            <a:ext cx="2103728" cy="541598"/>
          </a:xfrm>
          <a:prstGeom prst="rect">
            <a:avLst/>
          </a:prstGeom>
          <a:solidFill>
            <a:schemeClr val="bg1"/>
          </a:solidFill>
        </p:spPr>
      </p:pic>
    </p:spTree>
    <p:extLst>
      <p:ext uri="{BB962C8B-B14F-4D97-AF65-F5344CB8AC3E}">
        <p14:creationId xmlns:p14="http://schemas.microsoft.com/office/powerpoint/2010/main" val="1664501814"/>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90" r:id="rId3"/>
  </p:sldLayoutIdLst>
  <p:hf hdr="0" ftr="0" dt="0"/>
  <p:txStyles>
    <p:titleStyle>
      <a:lvl1pPr algn="l" rtl="0" eaLnBrk="0" fontAlgn="base" hangingPunct="0">
        <a:spcBef>
          <a:spcPct val="0"/>
        </a:spcBef>
        <a:spcAft>
          <a:spcPct val="0"/>
        </a:spcAft>
        <a:defRPr sz="3200" b="1">
          <a:solidFill>
            <a:schemeClr val="tx2"/>
          </a:solidFill>
          <a:latin typeface="+mj-lt"/>
          <a:ea typeface="+mj-ea"/>
          <a:cs typeface="ＭＳ Ｐゴシック" charset="0"/>
        </a:defRPr>
      </a:lvl1pPr>
      <a:lvl2pPr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2pPr>
      <a:lvl3pPr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3pPr>
      <a:lvl4pPr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4pPr>
      <a:lvl5pPr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5pPr>
      <a:lvl6pPr marL="457200" algn="l" rtl="0" fontAlgn="base">
        <a:spcBef>
          <a:spcPct val="0"/>
        </a:spcBef>
        <a:spcAft>
          <a:spcPct val="0"/>
        </a:spcAft>
        <a:defRPr sz="3200" b="1">
          <a:solidFill>
            <a:schemeClr val="tx2"/>
          </a:solidFill>
          <a:latin typeface="Univers" pitchFamily="34" charset="-18"/>
          <a:ea typeface="ＭＳ Ｐゴシック" pitchFamily="20" charset="-128"/>
        </a:defRPr>
      </a:lvl6pPr>
      <a:lvl7pPr marL="914400" algn="l" rtl="0" fontAlgn="base">
        <a:spcBef>
          <a:spcPct val="0"/>
        </a:spcBef>
        <a:spcAft>
          <a:spcPct val="0"/>
        </a:spcAft>
        <a:defRPr sz="3200" b="1">
          <a:solidFill>
            <a:schemeClr val="tx2"/>
          </a:solidFill>
          <a:latin typeface="Univers" pitchFamily="34" charset="-18"/>
          <a:ea typeface="ＭＳ Ｐゴシック" pitchFamily="20" charset="-128"/>
        </a:defRPr>
      </a:lvl7pPr>
      <a:lvl8pPr marL="1371600" algn="l" rtl="0" fontAlgn="base">
        <a:spcBef>
          <a:spcPct val="0"/>
        </a:spcBef>
        <a:spcAft>
          <a:spcPct val="0"/>
        </a:spcAft>
        <a:defRPr sz="3200" b="1">
          <a:solidFill>
            <a:schemeClr val="tx2"/>
          </a:solidFill>
          <a:latin typeface="Univers" pitchFamily="34" charset="-18"/>
          <a:ea typeface="ＭＳ Ｐゴシック" pitchFamily="20" charset="-128"/>
        </a:defRPr>
      </a:lvl8pPr>
      <a:lvl9pPr marL="1828800" algn="l" rtl="0" fontAlgn="base">
        <a:spcBef>
          <a:spcPct val="0"/>
        </a:spcBef>
        <a:spcAft>
          <a:spcPct val="0"/>
        </a:spcAft>
        <a:defRPr sz="3200" b="1">
          <a:solidFill>
            <a:schemeClr val="tx2"/>
          </a:solidFill>
          <a:latin typeface="Univers" pitchFamily="34" charset="-18"/>
          <a:ea typeface="ＭＳ Ｐゴシック" pitchFamily="20"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Times" charset="0"/>
        <a:buChar char="•"/>
        <a:defRPr sz="1600">
          <a:solidFill>
            <a:schemeClr val="tx1"/>
          </a:solidFill>
          <a:latin typeface="+mn-lt"/>
          <a:ea typeface="+mn-ea"/>
        </a:defRPr>
      </a:lvl4pPr>
      <a:lvl5pPr marL="2057400" indent="-228600" algn="l" rtl="0" eaLnBrk="0" fontAlgn="base" hangingPunct="0">
        <a:spcBef>
          <a:spcPct val="20000"/>
        </a:spcBef>
        <a:spcAft>
          <a:spcPct val="0"/>
        </a:spcAft>
        <a:buFont typeface="Times" charset="0"/>
        <a:buChar char="•"/>
        <a:defRPr sz="1400">
          <a:solidFill>
            <a:schemeClr val="tx1"/>
          </a:solidFill>
          <a:latin typeface="+mn-lt"/>
          <a:ea typeface="+mn-ea"/>
        </a:defRPr>
      </a:lvl5pPr>
      <a:lvl6pPr marL="2514600" indent="-228600" algn="l" rtl="0" fontAlgn="base">
        <a:spcBef>
          <a:spcPct val="20000"/>
        </a:spcBef>
        <a:spcAft>
          <a:spcPct val="0"/>
        </a:spcAft>
        <a:buFont typeface="Times" pitchFamily="18" charset="0"/>
        <a:buChar char="•"/>
        <a:defRPr sz="1400">
          <a:solidFill>
            <a:schemeClr val="tx1"/>
          </a:solidFill>
          <a:latin typeface="+mn-lt"/>
          <a:ea typeface="+mn-ea"/>
        </a:defRPr>
      </a:lvl6pPr>
      <a:lvl7pPr marL="2971800" indent="-228600" algn="l" rtl="0" fontAlgn="base">
        <a:spcBef>
          <a:spcPct val="20000"/>
        </a:spcBef>
        <a:spcAft>
          <a:spcPct val="0"/>
        </a:spcAft>
        <a:buFont typeface="Times" pitchFamily="18" charset="0"/>
        <a:buChar char="•"/>
        <a:defRPr sz="1400">
          <a:solidFill>
            <a:schemeClr val="tx1"/>
          </a:solidFill>
          <a:latin typeface="+mn-lt"/>
          <a:ea typeface="+mn-ea"/>
        </a:defRPr>
      </a:lvl7pPr>
      <a:lvl8pPr marL="3429000" indent="-228600" algn="l" rtl="0" fontAlgn="base">
        <a:spcBef>
          <a:spcPct val="20000"/>
        </a:spcBef>
        <a:spcAft>
          <a:spcPct val="0"/>
        </a:spcAft>
        <a:buFont typeface="Times" pitchFamily="18" charset="0"/>
        <a:buChar char="•"/>
        <a:defRPr sz="1400">
          <a:solidFill>
            <a:schemeClr val="tx1"/>
          </a:solidFill>
          <a:latin typeface="+mn-lt"/>
          <a:ea typeface="+mn-ea"/>
        </a:defRPr>
      </a:lvl8pPr>
      <a:lvl9pPr marL="3886200" indent="-228600" algn="l" rtl="0" fontAlgn="base">
        <a:spcBef>
          <a:spcPct val="20000"/>
        </a:spcBef>
        <a:spcAft>
          <a:spcPct val="0"/>
        </a:spcAft>
        <a:buFont typeface="Times" pitchFamily="18"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093913" y="173038"/>
            <a:ext cx="6983412" cy="825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6627" name="Rectangle 3"/>
          <p:cNvSpPr>
            <a:spLocks noGrp="1" noChangeArrowheads="1"/>
          </p:cNvSpPr>
          <p:nvPr>
            <p:ph type="body" idx="1"/>
          </p:nvPr>
        </p:nvSpPr>
        <p:spPr bwMode="auto">
          <a:xfrm>
            <a:off x="685800" y="1676400"/>
            <a:ext cx="7772400"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2468" name="Rectangle 4"/>
          <p:cNvSpPr>
            <a:spLocks noGrp="1" noChangeArrowheads="1"/>
          </p:cNvSpPr>
          <p:nvPr>
            <p:ph type="dt" sz="half" idx="2"/>
          </p:nvPr>
        </p:nvSpPr>
        <p:spPr bwMode="auto">
          <a:xfrm>
            <a:off x="685800" y="6477000"/>
            <a:ext cx="1905000" cy="161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p>
        </p:txBody>
      </p:sp>
      <p:sp>
        <p:nvSpPr>
          <p:cNvPr id="62469" name="Rectangle 5"/>
          <p:cNvSpPr>
            <a:spLocks noGrp="1" noChangeArrowheads="1"/>
          </p:cNvSpPr>
          <p:nvPr>
            <p:ph type="sldNum" sz="quarter" idx="4"/>
          </p:nvPr>
        </p:nvSpPr>
        <p:spPr bwMode="auto">
          <a:xfrm>
            <a:off x="8013700" y="6578600"/>
            <a:ext cx="400050" cy="200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mn-lt"/>
                <a:cs typeface="Arial" pitchFamily="34" charset="0"/>
              </a:defRPr>
            </a:lvl1pPr>
          </a:lstStyle>
          <a:p>
            <a:fld id="{A76057C1-7586-4C2D-BEBF-21FFCCBDD704}" type="slidenum">
              <a:rPr lang="en-US" smtClean="0"/>
              <a:pPr/>
              <a:t>‹#›</a:t>
            </a:fld>
            <a:endParaRPr lang="en-US" dirty="0"/>
          </a:p>
        </p:txBody>
      </p:sp>
      <p:sp>
        <p:nvSpPr>
          <p:cNvPr id="26630" name="Freeform 6"/>
          <p:cNvSpPr>
            <a:spLocks/>
          </p:cNvSpPr>
          <p:nvPr userDrawn="1"/>
        </p:nvSpPr>
        <p:spPr bwMode="auto">
          <a:xfrm>
            <a:off x="0" y="6345238"/>
            <a:ext cx="9034463" cy="166687"/>
          </a:xfrm>
          <a:custGeom>
            <a:avLst/>
            <a:gdLst>
              <a:gd name="T0" fmla="*/ 2147483647 w 4538"/>
              <a:gd name="T1" fmla="*/ 96319527 h 150"/>
              <a:gd name="T2" fmla="*/ 2147483647 w 4538"/>
              <a:gd name="T3" fmla="*/ 0 h 150"/>
              <a:gd name="T4" fmla="*/ 2147483647 w 4538"/>
              <a:gd name="T5" fmla="*/ 69152880 h 150"/>
              <a:gd name="T6" fmla="*/ 0 w 4538"/>
              <a:gd name="T7" fmla="*/ 69152880 h 150"/>
              <a:gd name="T8" fmla="*/ 0 w 4538"/>
              <a:gd name="T9" fmla="*/ 130895967 h 150"/>
              <a:gd name="T10" fmla="*/ 2147483647 w 4538"/>
              <a:gd name="T11" fmla="*/ 130895967 h 150"/>
              <a:gd name="T12" fmla="*/ 2147483647 w 4538"/>
              <a:gd name="T13" fmla="*/ 185230373 h 150"/>
              <a:gd name="T14" fmla="*/ 2147483647 w 4538"/>
              <a:gd name="T15" fmla="*/ 9631952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mn-lt"/>
            </a:endParaRPr>
          </a:p>
        </p:txBody>
      </p:sp>
      <p:grpSp>
        <p:nvGrpSpPr>
          <p:cNvPr id="26631" name="Group 7"/>
          <p:cNvGrpSpPr>
            <a:grpSpLocks/>
          </p:cNvGrpSpPr>
          <p:nvPr userDrawn="1"/>
        </p:nvGrpSpPr>
        <p:grpSpPr bwMode="auto">
          <a:xfrm>
            <a:off x="80963" y="1066800"/>
            <a:ext cx="8991600" cy="152400"/>
            <a:chOff x="0" y="576"/>
            <a:chExt cx="5282" cy="189"/>
          </a:xfrm>
        </p:grpSpPr>
        <p:grpSp>
          <p:nvGrpSpPr>
            <p:cNvPr id="26638" name="Group 8"/>
            <p:cNvGrpSpPr>
              <a:grpSpLocks/>
            </p:cNvGrpSpPr>
            <p:nvPr/>
          </p:nvGrpSpPr>
          <p:grpSpPr bwMode="auto">
            <a:xfrm>
              <a:off x="5158" y="576"/>
              <a:ext cx="124" cy="189"/>
              <a:chOff x="5158" y="576"/>
              <a:chExt cx="124" cy="189"/>
            </a:xfrm>
          </p:grpSpPr>
          <p:sp>
            <p:nvSpPr>
              <p:cNvPr id="4127" name="Rectangle 9"/>
              <p:cNvSpPr>
                <a:spLocks noChangeArrowheads="1"/>
              </p:cNvSpPr>
              <p:nvPr/>
            </p:nvSpPr>
            <p:spPr bwMode="auto">
              <a:xfrm>
                <a:off x="5252" y="576"/>
                <a:ext cx="30"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4128" name="Rectangle 10"/>
              <p:cNvSpPr>
                <a:spLocks noChangeArrowheads="1"/>
              </p:cNvSpPr>
              <p:nvPr/>
            </p:nvSpPr>
            <p:spPr bwMode="auto">
              <a:xfrm>
                <a:off x="5158" y="576"/>
                <a:ext cx="60"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grpSp>
        <p:grpSp>
          <p:nvGrpSpPr>
            <p:cNvPr id="26639" name="Group 11"/>
            <p:cNvGrpSpPr>
              <a:grpSpLocks/>
            </p:cNvGrpSpPr>
            <p:nvPr/>
          </p:nvGrpSpPr>
          <p:grpSpPr bwMode="auto">
            <a:xfrm>
              <a:off x="4848" y="576"/>
              <a:ext cx="263" cy="189"/>
              <a:chOff x="4848" y="576"/>
              <a:chExt cx="263" cy="189"/>
            </a:xfrm>
          </p:grpSpPr>
          <p:sp>
            <p:nvSpPr>
              <p:cNvPr id="4125" name="Rectangle 12"/>
              <p:cNvSpPr>
                <a:spLocks noChangeArrowheads="1"/>
              </p:cNvSpPr>
              <p:nvPr/>
            </p:nvSpPr>
            <p:spPr bwMode="auto">
              <a:xfrm>
                <a:off x="5018" y="576"/>
                <a:ext cx="93"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4126" name="Rectangle 13"/>
              <p:cNvSpPr>
                <a:spLocks noChangeArrowheads="1"/>
              </p:cNvSpPr>
              <p:nvPr/>
            </p:nvSpPr>
            <p:spPr bwMode="auto">
              <a:xfrm>
                <a:off x="4848" y="576"/>
                <a:ext cx="126"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grpSp>
        <p:grpSp>
          <p:nvGrpSpPr>
            <p:cNvPr id="26640" name="Group 14"/>
            <p:cNvGrpSpPr>
              <a:grpSpLocks/>
            </p:cNvGrpSpPr>
            <p:nvPr/>
          </p:nvGrpSpPr>
          <p:grpSpPr bwMode="auto">
            <a:xfrm>
              <a:off x="4418" y="576"/>
              <a:ext cx="386" cy="189"/>
              <a:chOff x="4418" y="576"/>
              <a:chExt cx="386" cy="189"/>
            </a:xfrm>
          </p:grpSpPr>
          <p:sp>
            <p:nvSpPr>
              <p:cNvPr id="4123" name="Rectangle 15"/>
              <p:cNvSpPr>
                <a:spLocks noChangeArrowheads="1"/>
              </p:cNvSpPr>
              <p:nvPr/>
            </p:nvSpPr>
            <p:spPr bwMode="auto">
              <a:xfrm>
                <a:off x="4650" y="576"/>
                <a:ext cx="154"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4124" name="Rectangle 16"/>
              <p:cNvSpPr>
                <a:spLocks noChangeArrowheads="1"/>
              </p:cNvSpPr>
              <p:nvPr/>
            </p:nvSpPr>
            <p:spPr bwMode="auto">
              <a:xfrm>
                <a:off x="4418" y="576"/>
                <a:ext cx="188"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grpSp>
        <p:grpSp>
          <p:nvGrpSpPr>
            <p:cNvPr id="26641" name="Group 17"/>
            <p:cNvGrpSpPr>
              <a:grpSpLocks/>
            </p:cNvGrpSpPr>
            <p:nvPr/>
          </p:nvGrpSpPr>
          <p:grpSpPr bwMode="auto">
            <a:xfrm>
              <a:off x="3183" y="576"/>
              <a:ext cx="1191" cy="189"/>
              <a:chOff x="3183" y="576"/>
              <a:chExt cx="1191" cy="189"/>
            </a:xfrm>
          </p:grpSpPr>
          <p:sp>
            <p:nvSpPr>
              <p:cNvPr id="4119" name="Rectangle 18"/>
              <p:cNvSpPr>
                <a:spLocks noChangeArrowheads="1"/>
              </p:cNvSpPr>
              <p:nvPr/>
            </p:nvSpPr>
            <p:spPr bwMode="auto">
              <a:xfrm>
                <a:off x="3558" y="576"/>
                <a:ext cx="250"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4120" name="Rectangle 19"/>
              <p:cNvSpPr>
                <a:spLocks noChangeArrowheads="1"/>
              </p:cNvSpPr>
              <p:nvPr/>
            </p:nvSpPr>
            <p:spPr bwMode="auto">
              <a:xfrm>
                <a:off x="4155" y="576"/>
                <a:ext cx="218"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4121" name="Rectangle 20"/>
              <p:cNvSpPr>
                <a:spLocks noChangeArrowheads="1"/>
              </p:cNvSpPr>
              <p:nvPr/>
            </p:nvSpPr>
            <p:spPr bwMode="auto">
              <a:xfrm>
                <a:off x="3864" y="576"/>
                <a:ext cx="250"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4122" name="Rectangle 21"/>
              <p:cNvSpPr>
                <a:spLocks noChangeArrowheads="1"/>
              </p:cNvSpPr>
              <p:nvPr/>
            </p:nvSpPr>
            <p:spPr bwMode="auto">
              <a:xfrm>
                <a:off x="3183" y="576"/>
                <a:ext cx="314"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grpSp>
        <p:grpSp>
          <p:nvGrpSpPr>
            <p:cNvPr id="26642" name="Group 22"/>
            <p:cNvGrpSpPr>
              <a:grpSpLocks/>
            </p:cNvGrpSpPr>
            <p:nvPr/>
          </p:nvGrpSpPr>
          <p:grpSpPr bwMode="auto">
            <a:xfrm>
              <a:off x="0" y="576"/>
              <a:ext cx="3143" cy="189"/>
              <a:chOff x="0" y="576"/>
              <a:chExt cx="3143" cy="189"/>
            </a:xfrm>
          </p:grpSpPr>
          <p:sp>
            <p:nvSpPr>
              <p:cNvPr id="4117" name="Rectangle 23"/>
              <p:cNvSpPr>
                <a:spLocks noChangeArrowheads="1"/>
              </p:cNvSpPr>
              <p:nvPr/>
            </p:nvSpPr>
            <p:spPr bwMode="auto">
              <a:xfrm>
                <a:off x="2798" y="576"/>
                <a:ext cx="345"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4118" name="Rectangle 24"/>
              <p:cNvSpPr>
                <a:spLocks noChangeArrowheads="1"/>
              </p:cNvSpPr>
              <p:nvPr/>
            </p:nvSpPr>
            <p:spPr bwMode="auto">
              <a:xfrm>
                <a:off x="0" y="576"/>
                <a:ext cx="2756" cy="189"/>
              </a:xfrm>
              <a:prstGeom prst="rect">
                <a:avLst/>
              </a:prstGeom>
              <a:gradFill rotWithShape="0">
                <a:gsLst>
                  <a:gs pos="0">
                    <a:srgbClr val="3232DE"/>
                  </a:gs>
                  <a:gs pos="100000">
                    <a:srgbClr val="141459"/>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grpSp>
      </p:grpSp>
      <p:grpSp>
        <p:nvGrpSpPr>
          <p:cNvPr id="26632" name="Group 25"/>
          <p:cNvGrpSpPr>
            <a:grpSpLocks/>
          </p:cNvGrpSpPr>
          <p:nvPr userDrawn="1"/>
        </p:nvGrpSpPr>
        <p:grpSpPr bwMode="auto">
          <a:xfrm>
            <a:off x="0" y="252413"/>
            <a:ext cx="1109663" cy="1141413"/>
            <a:chOff x="0" y="163"/>
            <a:chExt cx="699" cy="719"/>
          </a:xfrm>
        </p:grpSpPr>
        <p:sp>
          <p:nvSpPr>
            <p:cNvPr id="4107" name="Oval 26"/>
            <p:cNvSpPr>
              <a:spLocks noChangeArrowheads="1"/>
            </p:cNvSpPr>
            <p:nvPr userDrawn="1"/>
          </p:nvSpPr>
          <p:spPr bwMode="auto">
            <a:xfrm>
              <a:off x="0" y="163"/>
              <a:ext cx="699" cy="719"/>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pic>
          <p:nvPicPr>
            <p:cNvPr id="26637" name="Picture 30" descr="DTRA"/>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4" y="210"/>
              <a:ext cx="649" cy="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149061393"/>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80" r:id="rId4"/>
    <p:sldLayoutId id="2147483681" r:id="rId5"/>
    <p:sldLayoutId id="2147483682" r:id="rId6"/>
    <p:sldLayoutId id="2147483683" r:id="rId7"/>
    <p:sldLayoutId id="2147483684" r:id="rId8"/>
    <p:sldLayoutId id="2147483685" r:id="rId9"/>
  </p:sldLayoutIdLst>
  <p:timing>
    <p:tnLst>
      <p:par>
        <p:cTn id="1" dur="indefinite" restart="never" nodeType="tmRoot"/>
      </p:par>
    </p:tnLst>
  </p:timing>
  <p:hf hdr="0" ftr="0" dt="0"/>
  <p:txStyles>
    <p:titleStyle>
      <a:lvl1pPr marL="457200" indent="-457200" algn="l" rtl="0" eaLnBrk="0" fontAlgn="base" hangingPunct="0">
        <a:spcBef>
          <a:spcPct val="0"/>
        </a:spcBef>
        <a:spcAft>
          <a:spcPct val="0"/>
        </a:spcAft>
        <a:defRPr sz="3200" b="1">
          <a:solidFill>
            <a:schemeClr val="tx2"/>
          </a:solidFill>
          <a:latin typeface="+mn-lt"/>
          <a:ea typeface="+mj-ea"/>
          <a:cs typeface="Arial" pitchFamily="34" charset="0"/>
        </a:defRPr>
      </a:lvl1pPr>
      <a:lvl2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2pPr>
      <a:lvl3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3pPr>
      <a:lvl4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4pPr>
      <a:lvl5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5pPr>
      <a:lvl6pPr marL="914400" indent="-457200" algn="l" rtl="0" fontAlgn="base">
        <a:spcBef>
          <a:spcPct val="0"/>
        </a:spcBef>
        <a:spcAft>
          <a:spcPct val="0"/>
        </a:spcAft>
        <a:defRPr sz="3200" b="1">
          <a:solidFill>
            <a:schemeClr val="tx2"/>
          </a:solidFill>
          <a:latin typeface="Univers" pitchFamily="34" charset="-18"/>
          <a:ea typeface="ＭＳ Ｐゴシック" pitchFamily="20" charset="-128"/>
        </a:defRPr>
      </a:lvl6pPr>
      <a:lvl7pPr marL="1371600" indent="-457200" algn="l" rtl="0" fontAlgn="base">
        <a:spcBef>
          <a:spcPct val="0"/>
        </a:spcBef>
        <a:spcAft>
          <a:spcPct val="0"/>
        </a:spcAft>
        <a:defRPr sz="3200" b="1">
          <a:solidFill>
            <a:schemeClr val="tx2"/>
          </a:solidFill>
          <a:latin typeface="Univers" pitchFamily="34" charset="-18"/>
          <a:ea typeface="ＭＳ Ｐゴシック" pitchFamily="20" charset="-128"/>
        </a:defRPr>
      </a:lvl7pPr>
      <a:lvl8pPr marL="1828800" indent="-457200" algn="l" rtl="0" fontAlgn="base">
        <a:spcBef>
          <a:spcPct val="0"/>
        </a:spcBef>
        <a:spcAft>
          <a:spcPct val="0"/>
        </a:spcAft>
        <a:defRPr sz="3200" b="1">
          <a:solidFill>
            <a:schemeClr val="tx2"/>
          </a:solidFill>
          <a:latin typeface="Univers" pitchFamily="34" charset="-18"/>
          <a:ea typeface="ＭＳ Ｐゴシック" pitchFamily="20" charset="-128"/>
        </a:defRPr>
      </a:lvl8pPr>
      <a:lvl9pPr marL="2286000" indent="-457200" algn="l" rtl="0" fontAlgn="base">
        <a:spcBef>
          <a:spcPct val="0"/>
        </a:spcBef>
        <a:spcAft>
          <a:spcPct val="0"/>
        </a:spcAft>
        <a:defRPr sz="3200" b="1">
          <a:solidFill>
            <a:schemeClr val="tx2"/>
          </a:solidFill>
          <a:latin typeface="Univers" pitchFamily="34" charset="-18"/>
          <a:ea typeface="ＭＳ Ｐゴシック" pitchFamily="20"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Times" charset="0"/>
        <a:buChar char="•"/>
        <a:defRPr sz="16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Times" charset="0"/>
        <a:buChar char="•"/>
        <a:defRPr sz="1400">
          <a:solidFill>
            <a:schemeClr val="tx1"/>
          </a:solidFill>
          <a:latin typeface="+mn-lt"/>
          <a:ea typeface="+mn-ea"/>
          <a:cs typeface="Arial" pitchFamily="34" charset="0"/>
        </a:defRPr>
      </a:lvl5pPr>
      <a:lvl6pPr marL="2514600" indent="-228600" algn="l" rtl="0" fontAlgn="base">
        <a:spcBef>
          <a:spcPct val="20000"/>
        </a:spcBef>
        <a:spcAft>
          <a:spcPct val="0"/>
        </a:spcAft>
        <a:buFont typeface="Times" pitchFamily="18" charset="0"/>
        <a:buChar char="•"/>
        <a:defRPr sz="1400">
          <a:solidFill>
            <a:schemeClr val="tx1"/>
          </a:solidFill>
          <a:latin typeface="+mn-lt"/>
          <a:ea typeface="+mn-ea"/>
        </a:defRPr>
      </a:lvl6pPr>
      <a:lvl7pPr marL="2971800" indent="-228600" algn="l" rtl="0" fontAlgn="base">
        <a:spcBef>
          <a:spcPct val="20000"/>
        </a:spcBef>
        <a:spcAft>
          <a:spcPct val="0"/>
        </a:spcAft>
        <a:buFont typeface="Times" pitchFamily="18" charset="0"/>
        <a:buChar char="•"/>
        <a:defRPr sz="1400">
          <a:solidFill>
            <a:schemeClr val="tx1"/>
          </a:solidFill>
          <a:latin typeface="+mn-lt"/>
          <a:ea typeface="+mn-ea"/>
        </a:defRPr>
      </a:lvl7pPr>
      <a:lvl8pPr marL="3429000" indent="-228600" algn="l" rtl="0" fontAlgn="base">
        <a:spcBef>
          <a:spcPct val="20000"/>
        </a:spcBef>
        <a:spcAft>
          <a:spcPct val="0"/>
        </a:spcAft>
        <a:buFont typeface="Times" pitchFamily="18" charset="0"/>
        <a:buChar char="•"/>
        <a:defRPr sz="1400">
          <a:solidFill>
            <a:schemeClr val="tx1"/>
          </a:solidFill>
          <a:latin typeface="+mn-lt"/>
          <a:ea typeface="+mn-ea"/>
        </a:defRPr>
      </a:lvl8pPr>
      <a:lvl9pPr marL="3886200" indent="-228600" algn="l" rtl="0" fontAlgn="base">
        <a:spcBef>
          <a:spcPct val="20000"/>
        </a:spcBef>
        <a:spcAft>
          <a:spcPct val="0"/>
        </a:spcAft>
        <a:buFont typeface="Times" pitchFamily="18"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ctrTitle"/>
          </p:nvPr>
        </p:nvSpPr>
        <p:spPr bwMode="auto">
          <a:xfrm>
            <a:off x="341811" y="674680"/>
            <a:ext cx="8435532" cy="14339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800" dirty="0"/>
              <a:t>A supervised machine learning approach to arrangement and </a:t>
            </a:r>
            <a:r>
              <a:rPr lang="en-US" sz="2800" dirty="0" smtClean="0"/>
              <a:t>description</a:t>
            </a:r>
            <a:br>
              <a:rPr lang="en-US" sz="2800" dirty="0" smtClean="0"/>
            </a:br>
            <a:r>
              <a:rPr lang="en-US" sz="2800" dirty="0" smtClean="0"/>
              <a:t>OR </a:t>
            </a:r>
            <a:br>
              <a:rPr lang="en-US" sz="2800" dirty="0" smtClean="0"/>
            </a:br>
            <a:r>
              <a:rPr lang="en-US" sz="2800" dirty="0" smtClean="0"/>
              <a:t>Data management in the archive</a:t>
            </a:r>
            <a:r>
              <a:rPr lang="en-US" dirty="0"/>
              <a:t/>
            </a:r>
            <a:br>
              <a:rPr lang="en-US" dirty="0"/>
            </a:br>
            <a:r>
              <a:rPr lang="en-US" dirty="0" smtClean="0"/>
              <a:t/>
            </a:r>
            <a:br>
              <a:rPr lang="en-US" dirty="0" smtClean="0"/>
            </a:br>
            <a:endParaRPr lang="en-US" dirty="0" smtClean="0">
              <a:solidFill>
                <a:srgbClr val="FF0000"/>
              </a:solidFill>
            </a:endParaRPr>
          </a:p>
        </p:txBody>
      </p:sp>
      <p:sp>
        <p:nvSpPr>
          <p:cNvPr id="2" name="Subtitle 1"/>
          <p:cNvSpPr>
            <a:spLocks noGrp="1"/>
          </p:cNvSpPr>
          <p:nvPr>
            <p:ph type="subTitle" idx="1"/>
          </p:nvPr>
        </p:nvSpPr>
        <p:spPr>
          <a:xfrm>
            <a:off x="341811" y="2912295"/>
            <a:ext cx="7147560" cy="1752600"/>
          </a:xfrm>
        </p:spPr>
        <p:txBody>
          <a:bodyPr/>
          <a:lstStyle/>
          <a:p>
            <a:pPr algn="l" eaLnBrk="1" hangingPunct="1"/>
            <a:r>
              <a:rPr lang="en-US" altLang="en-US" sz="2000" i="1" dirty="0"/>
              <a:t>Jennifer </a:t>
            </a:r>
            <a:r>
              <a:rPr lang="en-US" altLang="en-US" sz="2000" i="1" dirty="0" smtClean="0"/>
              <a:t>Stevenson, PhD</a:t>
            </a:r>
          </a:p>
          <a:p>
            <a:pPr algn="l" eaLnBrk="1" hangingPunct="1"/>
            <a:r>
              <a:rPr lang="en-US" altLang="en-US" sz="2000" i="1" dirty="0"/>
              <a:t>Nuclear Technology </a:t>
            </a:r>
          </a:p>
          <a:p>
            <a:pPr algn="l" eaLnBrk="1" hangingPunct="1"/>
            <a:r>
              <a:rPr lang="en-US" altLang="en-US" sz="2000" i="1" dirty="0" smtClean="0"/>
              <a:t>Defense Threat Reduction Agency</a:t>
            </a:r>
          </a:p>
          <a:p>
            <a:pPr algn="l" eaLnBrk="1" hangingPunct="1"/>
            <a:r>
              <a:rPr lang="en-US" altLang="en-US" sz="2000" i="1" dirty="0" smtClean="0"/>
              <a:t>Society of American Archivists Research Forum </a:t>
            </a:r>
            <a:r>
              <a:rPr lang="en-US" altLang="en-US" sz="2000" i="1" dirty="0"/>
              <a:t>2018</a:t>
            </a:r>
          </a:p>
          <a:p>
            <a:endParaRPr lang="en-US" dirty="0"/>
          </a:p>
        </p:txBody>
      </p:sp>
      <p:sp>
        <p:nvSpPr>
          <p:cNvPr id="3" name="Rectangle 2"/>
          <p:cNvSpPr/>
          <p:nvPr/>
        </p:nvSpPr>
        <p:spPr bwMode="auto">
          <a:xfrm>
            <a:off x="68424" y="5959151"/>
            <a:ext cx="3253274" cy="814873"/>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4" name="Rectangle 3"/>
          <p:cNvSpPr/>
          <p:nvPr/>
        </p:nvSpPr>
        <p:spPr bwMode="auto">
          <a:xfrm>
            <a:off x="5380653" y="6307494"/>
            <a:ext cx="1766596" cy="40432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8" name="Rectangle 7"/>
          <p:cNvSpPr/>
          <p:nvPr/>
        </p:nvSpPr>
        <p:spPr bwMode="auto">
          <a:xfrm>
            <a:off x="7097486" y="6307494"/>
            <a:ext cx="180392" cy="21771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9" name="Rectangle 8"/>
          <p:cNvSpPr/>
          <p:nvPr/>
        </p:nvSpPr>
        <p:spPr bwMode="auto">
          <a:xfrm>
            <a:off x="8260702" y="6220408"/>
            <a:ext cx="883298" cy="49141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10" name="Rectangle 9"/>
          <p:cNvSpPr/>
          <p:nvPr/>
        </p:nvSpPr>
        <p:spPr bwMode="auto">
          <a:xfrm>
            <a:off x="3215951" y="6307494"/>
            <a:ext cx="2357535" cy="40432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13" name="TextBox 12"/>
          <p:cNvSpPr txBox="1"/>
          <p:nvPr/>
        </p:nvSpPr>
        <p:spPr>
          <a:xfrm>
            <a:off x="63176" y="5581270"/>
            <a:ext cx="3257550" cy="738664"/>
          </a:xfrm>
          <a:prstGeom prst="rect">
            <a:avLst/>
          </a:prstGeom>
          <a:noFill/>
          <a:ln w="6350">
            <a:solidFill>
              <a:schemeClr val="tx1"/>
            </a:solidFill>
          </a:ln>
        </p:spPr>
        <p:txBody>
          <a:bodyPr wrap="square" rtlCol="0">
            <a:spAutoFit/>
          </a:bodyPr>
          <a:lstStyle/>
          <a:p>
            <a:pPr algn="ctr"/>
            <a:r>
              <a:rPr lang="en-US" sz="1400" u="sng" dirty="0"/>
              <a:t>DISTRIBUTION STATEMENT A:</a:t>
            </a:r>
            <a:r>
              <a:rPr lang="en-US" sz="1400" dirty="0"/>
              <a:t>  </a:t>
            </a:r>
            <a:endParaRPr lang="en-US" sz="1400" dirty="0" smtClean="0"/>
          </a:p>
          <a:p>
            <a:pPr algn="ctr"/>
            <a:r>
              <a:rPr lang="en-US" sz="1400" dirty="0" smtClean="0"/>
              <a:t>Approved </a:t>
            </a:r>
            <a:r>
              <a:rPr lang="en-US" sz="1400" dirty="0"/>
              <a:t>for public release, </a:t>
            </a:r>
            <a:endParaRPr lang="en-US" sz="1400" dirty="0" smtClean="0"/>
          </a:p>
          <a:p>
            <a:pPr algn="ctr"/>
            <a:r>
              <a:rPr lang="en-US" sz="1400" dirty="0" smtClean="0"/>
              <a:t>distribution </a:t>
            </a:r>
            <a:r>
              <a:rPr lang="en-US" sz="1400" dirty="0"/>
              <a:t>is unlimited</a:t>
            </a:r>
          </a:p>
        </p:txBody>
      </p:sp>
      <p:sp>
        <p:nvSpPr>
          <p:cNvPr id="12" name="Oval 11"/>
          <p:cNvSpPr/>
          <p:nvPr/>
        </p:nvSpPr>
        <p:spPr bwMode="auto">
          <a:xfrm>
            <a:off x="7620000" y="6307494"/>
            <a:ext cx="807027" cy="404326"/>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14" name="Oval 13"/>
          <p:cNvSpPr/>
          <p:nvPr/>
        </p:nvSpPr>
        <p:spPr bwMode="auto">
          <a:xfrm>
            <a:off x="7277878" y="6366587"/>
            <a:ext cx="494522" cy="14307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15" name="Oval 14"/>
          <p:cNvSpPr/>
          <p:nvPr/>
        </p:nvSpPr>
        <p:spPr bwMode="auto">
          <a:xfrm>
            <a:off x="6864220" y="6347925"/>
            <a:ext cx="1250302" cy="450981"/>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16" name="TextBox 15"/>
          <p:cNvSpPr txBox="1"/>
          <p:nvPr/>
        </p:nvSpPr>
        <p:spPr>
          <a:xfrm>
            <a:off x="3085322" y="6413241"/>
            <a:ext cx="1984311" cy="369332"/>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p14="http://schemas.microsoft.com/office/powerpoint/2010/main" val="3944363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0" y="6096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00000"/>
                </a:solidFill>
                <a:latin typeface="Humnst777 BT" pitchFamily="34" charset="0"/>
                <a:ea typeface="ＭＳ Ｐゴシック" pitchFamily="34" charset="-128"/>
              </a:defRPr>
            </a:lvl1pPr>
            <a:lvl2pPr marL="742950" indent="-285750">
              <a:defRPr>
                <a:solidFill>
                  <a:srgbClr val="000000"/>
                </a:solidFill>
                <a:latin typeface="Humnst777 BT" pitchFamily="34" charset="0"/>
                <a:ea typeface="ＭＳ Ｐゴシック" pitchFamily="34" charset="-128"/>
              </a:defRPr>
            </a:lvl2pPr>
            <a:lvl3pPr marL="1143000" indent="-228600">
              <a:defRPr>
                <a:solidFill>
                  <a:srgbClr val="000000"/>
                </a:solidFill>
                <a:latin typeface="Humnst777 BT" pitchFamily="34" charset="0"/>
                <a:ea typeface="ＭＳ Ｐゴシック" pitchFamily="34" charset="-128"/>
              </a:defRPr>
            </a:lvl3pPr>
            <a:lvl4pPr marL="1600200" indent="-228600">
              <a:defRPr>
                <a:solidFill>
                  <a:srgbClr val="000000"/>
                </a:solidFill>
                <a:latin typeface="Humnst777 BT" pitchFamily="34" charset="0"/>
                <a:ea typeface="ＭＳ Ｐゴシック" pitchFamily="34" charset="-128"/>
              </a:defRPr>
            </a:lvl4pPr>
            <a:lvl5pPr marL="2057400" indent="-228600">
              <a:defRPr>
                <a:solidFill>
                  <a:srgbClr val="000000"/>
                </a:solidFill>
                <a:latin typeface="Humnst777 BT" pitchFamily="34" charset="0"/>
                <a:ea typeface="ＭＳ Ｐゴシック" pitchFamily="34" charset="-128"/>
              </a:defRPr>
            </a:lvl5pPr>
            <a:lvl6pPr marL="2514600" indent="-228600" eaLnBrk="0" fontAlgn="base" hangingPunct="0">
              <a:lnSpc>
                <a:spcPts val="2000"/>
              </a:lnSpc>
              <a:spcBef>
                <a:spcPct val="0"/>
              </a:spcBef>
              <a:spcAft>
                <a:spcPct val="0"/>
              </a:spcAft>
              <a:buClr>
                <a:srgbClr val="144961"/>
              </a:buClr>
              <a:defRPr>
                <a:solidFill>
                  <a:srgbClr val="000000"/>
                </a:solidFill>
                <a:latin typeface="Humnst777 BT" pitchFamily="34" charset="0"/>
                <a:ea typeface="ＭＳ Ｐゴシック" pitchFamily="34" charset="-128"/>
              </a:defRPr>
            </a:lvl6pPr>
            <a:lvl7pPr marL="2971800" indent="-228600" eaLnBrk="0" fontAlgn="base" hangingPunct="0">
              <a:lnSpc>
                <a:spcPts val="2000"/>
              </a:lnSpc>
              <a:spcBef>
                <a:spcPct val="0"/>
              </a:spcBef>
              <a:spcAft>
                <a:spcPct val="0"/>
              </a:spcAft>
              <a:buClr>
                <a:srgbClr val="144961"/>
              </a:buClr>
              <a:defRPr>
                <a:solidFill>
                  <a:srgbClr val="000000"/>
                </a:solidFill>
                <a:latin typeface="Humnst777 BT" pitchFamily="34" charset="0"/>
                <a:ea typeface="ＭＳ Ｐゴシック" pitchFamily="34" charset="-128"/>
              </a:defRPr>
            </a:lvl7pPr>
            <a:lvl8pPr marL="3429000" indent="-228600" eaLnBrk="0" fontAlgn="base" hangingPunct="0">
              <a:lnSpc>
                <a:spcPts val="2000"/>
              </a:lnSpc>
              <a:spcBef>
                <a:spcPct val="0"/>
              </a:spcBef>
              <a:spcAft>
                <a:spcPct val="0"/>
              </a:spcAft>
              <a:buClr>
                <a:srgbClr val="144961"/>
              </a:buClr>
              <a:defRPr>
                <a:solidFill>
                  <a:srgbClr val="000000"/>
                </a:solidFill>
                <a:latin typeface="Humnst777 BT" pitchFamily="34" charset="0"/>
                <a:ea typeface="ＭＳ Ｐゴシック" pitchFamily="34" charset="-128"/>
              </a:defRPr>
            </a:lvl8pPr>
            <a:lvl9pPr marL="3886200" indent="-228600" eaLnBrk="0" fontAlgn="base" hangingPunct="0">
              <a:lnSpc>
                <a:spcPts val="2000"/>
              </a:lnSpc>
              <a:spcBef>
                <a:spcPct val="0"/>
              </a:spcBef>
              <a:spcAft>
                <a:spcPct val="0"/>
              </a:spcAft>
              <a:buClr>
                <a:srgbClr val="144961"/>
              </a:buClr>
              <a:defRPr>
                <a:solidFill>
                  <a:srgbClr val="000000"/>
                </a:solidFill>
                <a:latin typeface="Humnst777 BT" pitchFamily="34" charset="0"/>
                <a:ea typeface="ＭＳ Ｐゴシック" pitchFamily="34" charset="-128"/>
              </a:defRPr>
            </a:lvl9pPr>
          </a:lstStyle>
          <a:p>
            <a:pPr algn="ctr" eaLnBrk="1" hangingPunct="1">
              <a:lnSpc>
                <a:spcPct val="100000"/>
              </a:lnSpc>
              <a:buClrTx/>
            </a:pPr>
            <a:r>
              <a:rPr lang="en-US" altLang="en-US" sz="3200" b="1" dirty="0" smtClean="0">
                <a:solidFill>
                  <a:schemeClr val="tx2"/>
                </a:solidFill>
                <a:latin typeface="Times New Roman" pitchFamily="18" charset="0"/>
              </a:rPr>
              <a:t>Backup Slides</a:t>
            </a:r>
          </a:p>
          <a:p>
            <a:pPr algn="ctr" eaLnBrk="1" hangingPunct="1">
              <a:lnSpc>
                <a:spcPct val="100000"/>
              </a:lnSpc>
              <a:buClrTx/>
            </a:pPr>
            <a:endParaRPr lang="en-US" altLang="en-US" sz="3200" b="1" dirty="0">
              <a:solidFill>
                <a:schemeClr val="tx2"/>
              </a:solidFill>
              <a:latin typeface="Times New Roman" pitchFamily="18" charset="0"/>
            </a:endParaRPr>
          </a:p>
          <a:p>
            <a:pPr algn="ctr" eaLnBrk="1" hangingPunct="1">
              <a:lnSpc>
                <a:spcPct val="100000"/>
              </a:lnSpc>
              <a:buClrTx/>
            </a:pPr>
            <a:endParaRPr lang="en-US" altLang="en-US" sz="3200" b="1" dirty="0">
              <a:solidFill>
                <a:schemeClr val="tx2"/>
              </a:solidFill>
              <a:latin typeface="Times New Roman" pitchFamily="18" charset="0"/>
            </a:endParaRPr>
          </a:p>
          <a:p>
            <a:pPr algn="ctr" eaLnBrk="1" hangingPunct="1">
              <a:lnSpc>
                <a:spcPct val="100000"/>
              </a:lnSpc>
              <a:buClrTx/>
            </a:pPr>
            <a:r>
              <a:rPr lang="en-US" altLang="en-US" sz="3600" b="1" dirty="0">
                <a:solidFill>
                  <a:schemeClr val="tx2"/>
                </a:solidFill>
                <a:latin typeface="Times New Roman" pitchFamily="18" charset="0"/>
              </a:rPr>
              <a:t/>
            </a:r>
            <a:br>
              <a:rPr lang="en-US" altLang="en-US" sz="3600" b="1" dirty="0">
                <a:solidFill>
                  <a:schemeClr val="tx2"/>
                </a:solidFill>
                <a:latin typeface="Times New Roman" pitchFamily="18" charset="0"/>
              </a:rPr>
            </a:br>
            <a:r>
              <a:rPr lang="en-US" altLang="en-US" sz="3600" b="1" dirty="0">
                <a:solidFill>
                  <a:schemeClr val="tx2"/>
                </a:solidFill>
                <a:latin typeface="Univers" pitchFamily="34" charset="-18"/>
              </a:rPr>
              <a:t/>
            </a:r>
            <a:br>
              <a:rPr lang="en-US" altLang="en-US" sz="3600" b="1" dirty="0">
                <a:solidFill>
                  <a:schemeClr val="tx2"/>
                </a:solidFill>
                <a:latin typeface="Univers" pitchFamily="34" charset="-18"/>
              </a:rPr>
            </a:br>
            <a:endParaRPr lang="en-US" altLang="en-US" sz="2000" b="1" dirty="0">
              <a:solidFill>
                <a:schemeClr val="tx2"/>
              </a:solidFill>
              <a:latin typeface="Univers" pitchFamily="34" charset="-18"/>
            </a:endParaRPr>
          </a:p>
        </p:txBody>
      </p:sp>
      <p:sp>
        <p:nvSpPr>
          <p:cNvPr id="2" name="Slide Number Placeholder 1"/>
          <p:cNvSpPr>
            <a:spLocks noGrp="1"/>
          </p:cNvSpPr>
          <p:nvPr>
            <p:ph type="sldNum" sz="quarter" idx="10"/>
          </p:nvPr>
        </p:nvSpPr>
        <p:spPr/>
        <p:txBody>
          <a:bodyPr/>
          <a:lstStyle/>
          <a:p>
            <a:pPr>
              <a:defRPr/>
            </a:pPr>
            <a:fld id="{D4E67A76-31D9-4722-B3BF-E2836AB690D8}" type="slidenum">
              <a:rPr lang="en-US" smtClean="0"/>
              <a:pPr>
                <a:defRPr/>
              </a:pPr>
              <a:t>10</a:t>
            </a:fld>
            <a:endParaRPr lang="en-US"/>
          </a:p>
        </p:txBody>
      </p:sp>
      <p:sp>
        <p:nvSpPr>
          <p:cNvPr id="3" name="Rectangle 2"/>
          <p:cNvSpPr/>
          <p:nvPr/>
        </p:nvSpPr>
        <p:spPr bwMode="auto">
          <a:xfrm>
            <a:off x="0" y="5722776"/>
            <a:ext cx="9069355" cy="113522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Tree>
    <p:extLst>
      <p:ext uri="{BB962C8B-B14F-4D97-AF65-F5344CB8AC3E}">
        <p14:creationId xmlns:p14="http://schemas.microsoft.com/office/powerpoint/2010/main" val="133962367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a:xfrm>
            <a:off x="2254827" y="173038"/>
            <a:ext cx="6822497" cy="825500"/>
          </a:xfrm>
        </p:spPr>
        <p:txBody>
          <a:bodyPr/>
          <a:lstStyle/>
          <a:p>
            <a:r>
              <a:rPr lang="en-US" dirty="0" smtClean="0"/>
              <a:t>Background</a:t>
            </a:r>
            <a:endParaRPr lang="en-US" dirty="0"/>
          </a:p>
        </p:txBody>
      </p:sp>
      <p:sp>
        <p:nvSpPr>
          <p:cNvPr id="754693" name="Rectangle 5"/>
          <p:cNvSpPr>
            <a:spLocks noGrp="1" noChangeArrowheads="1"/>
          </p:cNvSpPr>
          <p:nvPr>
            <p:ph type="body" idx="1"/>
          </p:nvPr>
        </p:nvSpPr>
        <p:spPr>
          <a:xfrm>
            <a:off x="533400" y="1351721"/>
            <a:ext cx="8285163" cy="3415031"/>
          </a:xfrm>
          <a:noFill/>
          <a:ln/>
        </p:spPr>
        <p:txBody>
          <a:bodyPr/>
          <a:lstStyle/>
          <a:p>
            <a:r>
              <a:rPr lang="en-US" sz="2000" dirty="0"/>
              <a:t>Key Department of Defense source of information and analysis on nuclear and conventional weapons-related </a:t>
            </a:r>
            <a:r>
              <a:rPr lang="en-US" sz="2000" dirty="0" smtClean="0"/>
              <a:t>topics</a:t>
            </a:r>
          </a:p>
          <a:p>
            <a:r>
              <a:rPr lang="en-US" sz="2000" dirty="0"/>
              <a:t>DTRIAC collection purpose</a:t>
            </a:r>
          </a:p>
          <a:p>
            <a:pPr lvl="1"/>
            <a:r>
              <a:rPr lang="en-US" sz="1600" dirty="0"/>
              <a:t>Perform analyses on DTRA-internal and community-wide nuclear/conventional weapons phenomena</a:t>
            </a:r>
          </a:p>
          <a:p>
            <a:pPr lvl="1"/>
            <a:r>
              <a:rPr lang="en-US" sz="1600" dirty="0"/>
              <a:t>Effects and technology matters</a:t>
            </a:r>
          </a:p>
          <a:p>
            <a:pPr lvl="1"/>
            <a:r>
              <a:rPr lang="en-US" sz="1600" dirty="0"/>
              <a:t>Related nuclear/conventional technology transfer applications</a:t>
            </a:r>
          </a:p>
          <a:p>
            <a:r>
              <a:rPr lang="en-US" sz="2000" dirty="0"/>
              <a:t>DTRIAC collection</a:t>
            </a:r>
          </a:p>
          <a:p>
            <a:pPr lvl="1"/>
            <a:r>
              <a:rPr lang="en-US" sz="1600" dirty="0"/>
              <a:t>Atmospheric testing era from 1946 to 1962</a:t>
            </a:r>
          </a:p>
          <a:p>
            <a:pPr lvl="2"/>
            <a:r>
              <a:rPr lang="en-US" sz="1200" dirty="0"/>
              <a:t>Scientific data relating to fireball physics, shock-wave physics, and early-time and late-time cloud behavior</a:t>
            </a:r>
          </a:p>
          <a:p>
            <a:endParaRPr lang="en-US" sz="2400" dirty="0"/>
          </a:p>
        </p:txBody>
      </p:sp>
      <p:sp>
        <p:nvSpPr>
          <p:cNvPr id="2" name="Slide Number Placeholder 1"/>
          <p:cNvSpPr>
            <a:spLocks noGrp="1"/>
          </p:cNvSpPr>
          <p:nvPr>
            <p:ph type="sldNum" sz="quarter" idx="11"/>
          </p:nvPr>
        </p:nvSpPr>
        <p:spPr/>
        <p:txBody>
          <a:bodyPr/>
          <a:lstStyle/>
          <a:p>
            <a:fld id="{82D7B593-C51E-4D51-A149-C19C4BF7017F}" type="slidenum">
              <a:rPr lang="en-US" smtClean="0"/>
              <a:pPr/>
              <a:t>11</a:t>
            </a:fld>
            <a:endParaRPr lang="en-US"/>
          </a:p>
        </p:txBody>
      </p:sp>
      <p:sp>
        <p:nvSpPr>
          <p:cNvPr id="11" name="Slide Number Placeholder 1"/>
          <p:cNvSpPr txBox="1">
            <a:spLocks/>
          </p:cNvSpPr>
          <p:nvPr/>
        </p:nvSpPr>
        <p:spPr>
          <a:xfrm>
            <a:off x="8013700" y="6578600"/>
            <a:ext cx="400050" cy="200025"/>
          </a:xfrm>
          <a:prstGeom prst="rect">
            <a:avLst/>
          </a:prstGeo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4E67A76-31D9-4722-B3BF-E2836AB690D8}" type="slidenum">
              <a:rPr lang="en-US" smtClean="0"/>
              <a:pPr>
                <a:defRPr/>
              </a:pPr>
              <a:t>11</a:t>
            </a:fld>
            <a:endParaRPr lang="en-US"/>
          </a:p>
        </p:txBody>
      </p:sp>
      <p:sp>
        <p:nvSpPr>
          <p:cNvPr id="12" name="Rectangle 11"/>
          <p:cNvSpPr/>
          <p:nvPr/>
        </p:nvSpPr>
        <p:spPr bwMode="auto">
          <a:xfrm>
            <a:off x="0" y="5722776"/>
            <a:ext cx="9069355" cy="113522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pic>
        <p:nvPicPr>
          <p:cNvPr id="8" name="Picture 2" descr="C:\Users\qassim\AppData\Local\Microsoft\Windows\Temporary Internet Files\Content.Outlook\T1RNZ1JE\5_sea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791" y="4858327"/>
            <a:ext cx="6945771" cy="12492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82502" y="6323163"/>
            <a:ext cx="1984311" cy="369332"/>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p14="http://schemas.microsoft.com/office/powerpoint/2010/main" val="1728260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phases</a:t>
            </a:r>
            <a:endParaRPr lang="en-US" dirty="0"/>
          </a:p>
        </p:txBody>
      </p:sp>
      <p:sp>
        <p:nvSpPr>
          <p:cNvPr id="3" name="Content Placeholder 2"/>
          <p:cNvSpPr>
            <a:spLocks noGrp="1"/>
          </p:cNvSpPr>
          <p:nvPr>
            <p:ph idx="1"/>
          </p:nvPr>
        </p:nvSpPr>
        <p:spPr/>
        <p:txBody>
          <a:bodyPr/>
          <a:lstStyle/>
          <a:p>
            <a:r>
              <a:rPr lang="en-US" dirty="0" smtClean="0"/>
              <a:t>Phase I</a:t>
            </a:r>
          </a:p>
          <a:p>
            <a:pPr lvl="1"/>
            <a:r>
              <a:rPr lang="en-US" dirty="0" smtClean="0"/>
              <a:t>Training with a small subset of the collection</a:t>
            </a:r>
          </a:p>
          <a:p>
            <a:pPr lvl="1"/>
            <a:r>
              <a:rPr lang="en-US" dirty="0" smtClean="0"/>
              <a:t>Gradually phase in material in sets of 10,000</a:t>
            </a:r>
          </a:p>
          <a:p>
            <a:pPr lvl="1"/>
            <a:r>
              <a:rPr lang="en-US" dirty="0" smtClean="0"/>
              <a:t>Training by metadata</a:t>
            </a:r>
          </a:p>
          <a:p>
            <a:r>
              <a:rPr lang="en-US" dirty="0" smtClean="0"/>
              <a:t>Phase II</a:t>
            </a:r>
          </a:p>
          <a:p>
            <a:pPr lvl="1"/>
            <a:r>
              <a:rPr lang="en-US" dirty="0" smtClean="0"/>
              <a:t>Semantic meaning</a:t>
            </a:r>
          </a:p>
          <a:p>
            <a:r>
              <a:rPr lang="en-US" dirty="0" smtClean="0"/>
              <a:t>Phase III</a:t>
            </a:r>
          </a:p>
          <a:p>
            <a:pPr lvl="1"/>
            <a:r>
              <a:rPr lang="en-US" dirty="0" smtClean="0"/>
              <a:t>Identification of tables, charts</a:t>
            </a:r>
            <a:endParaRPr lang="en-US" dirty="0"/>
          </a:p>
        </p:txBody>
      </p:sp>
      <p:sp>
        <p:nvSpPr>
          <p:cNvPr id="4" name="Slide Number Placeholder 3"/>
          <p:cNvSpPr>
            <a:spLocks noGrp="1"/>
          </p:cNvSpPr>
          <p:nvPr>
            <p:ph type="sldNum" sz="quarter" idx="11"/>
          </p:nvPr>
        </p:nvSpPr>
        <p:spPr/>
        <p:txBody>
          <a:bodyPr/>
          <a:lstStyle/>
          <a:p>
            <a:fld id="{82D7B593-C51E-4D51-A149-C19C4BF7017F}" type="slidenum">
              <a:rPr lang="en-US" smtClean="0"/>
              <a:pPr/>
              <a:t>12</a:t>
            </a:fld>
            <a:endParaRPr lang="en-US"/>
          </a:p>
        </p:txBody>
      </p:sp>
      <p:sp>
        <p:nvSpPr>
          <p:cNvPr id="5" name="Rectangle 4"/>
          <p:cNvSpPr/>
          <p:nvPr/>
        </p:nvSpPr>
        <p:spPr bwMode="auto">
          <a:xfrm>
            <a:off x="0" y="6064898"/>
            <a:ext cx="9077325" cy="71372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6" name="TextBox 5"/>
          <p:cNvSpPr txBox="1"/>
          <p:nvPr/>
        </p:nvSpPr>
        <p:spPr>
          <a:xfrm>
            <a:off x="3085322" y="6413241"/>
            <a:ext cx="1984311" cy="369332"/>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p14="http://schemas.microsoft.com/office/powerpoint/2010/main" val="1183326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Work timeline</a:t>
            </a:r>
            <a:endParaRPr lang="en-US" sz="2800" dirty="0"/>
          </a:p>
        </p:txBody>
      </p:sp>
      <p:sp>
        <p:nvSpPr>
          <p:cNvPr id="4" name="Slide Number Placeholder 3"/>
          <p:cNvSpPr>
            <a:spLocks noGrp="1"/>
          </p:cNvSpPr>
          <p:nvPr>
            <p:ph type="sldNum" sz="quarter" idx="11"/>
          </p:nvPr>
        </p:nvSpPr>
        <p:spPr/>
        <p:txBody>
          <a:bodyPr/>
          <a:lstStyle/>
          <a:p>
            <a:fld id="{82D7B593-C51E-4D51-A149-C19C4BF7017F}" type="slidenum">
              <a:rPr lang="en-US" smtClean="0"/>
              <a:pPr/>
              <a:t>13</a:t>
            </a:fld>
            <a:endParaRPr lang="en-US"/>
          </a:p>
        </p:txBody>
      </p:sp>
      <p:sp>
        <p:nvSpPr>
          <p:cNvPr id="10" name="Rectangle 9"/>
          <p:cNvSpPr/>
          <p:nvPr/>
        </p:nvSpPr>
        <p:spPr bwMode="auto">
          <a:xfrm>
            <a:off x="0" y="6022474"/>
            <a:ext cx="9069355" cy="83552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12" name="TextBox 11"/>
          <p:cNvSpPr txBox="1"/>
          <p:nvPr/>
        </p:nvSpPr>
        <p:spPr>
          <a:xfrm>
            <a:off x="3321542" y="6533882"/>
            <a:ext cx="1984311" cy="369332"/>
          </a:xfrm>
          <a:prstGeom prst="rect">
            <a:avLst/>
          </a:prstGeom>
          <a:noFill/>
        </p:spPr>
        <p:txBody>
          <a:bodyPr wrap="square" rtlCol="0">
            <a:spAutoFit/>
          </a:bodyPr>
          <a:lstStyle/>
          <a:p>
            <a:r>
              <a:rPr lang="en-US" dirty="0" smtClean="0"/>
              <a:t>UNCLASSIFIED</a:t>
            </a:r>
            <a:endParaRPr lang="en-US" dirty="0"/>
          </a:p>
        </p:txBody>
      </p:sp>
      <p:sp>
        <p:nvSpPr>
          <p:cNvPr id="5" name="TextBox 4"/>
          <p:cNvSpPr txBox="1"/>
          <p:nvPr/>
        </p:nvSpPr>
        <p:spPr>
          <a:xfrm>
            <a:off x="57150" y="1670889"/>
            <a:ext cx="3497580" cy="646331"/>
          </a:xfrm>
          <a:prstGeom prst="rect">
            <a:avLst/>
          </a:prstGeom>
          <a:noFill/>
        </p:spPr>
        <p:txBody>
          <a:bodyPr wrap="square" rtlCol="0">
            <a:spAutoFit/>
          </a:bodyPr>
          <a:lstStyle/>
          <a:p>
            <a:r>
              <a:rPr lang="en-US" sz="3600" b="1" dirty="0" smtClean="0"/>
              <a:t>1 minute per </a:t>
            </a:r>
            <a:endParaRPr lang="en-US" sz="36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7326" y="1415936"/>
            <a:ext cx="2008527" cy="1506395"/>
          </a:xfrm>
          <a:prstGeom prst="rect">
            <a:avLst/>
          </a:prstGeom>
        </p:spPr>
      </p:pic>
      <p:sp>
        <p:nvSpPr>
          <p:cNvPr id="11" name="TextBox 10"/>
          <p:cNvSpPr txBox="1"/>
          <p:nvPr/>
        </p:nvSpPr>
        <p:spPr>
          <a:xfrm>
            <a:off x="4902595" y="1415936"/>
            <a:ext cx="3883266" cy="1754326"/>
          </a:xfrm>
          <a:prstGeom prst="rect">
            <a:avLst/>
          </a:prstGeom>
          <a:noFill/>
        </p:spPr>
        <p:txBody>
          <a:bodyPr wrap="square" rtlCol="0">
            <a:spAutoFit/>
          </a:bodyPr>
          <a:lstStyle/>
          <a:p>
            <a:pPr algn="ctr"/>
            <a:r>
              <a:rPr lang="en-US" sz="3600" b="1" dirty="0" smtClean="0"/>
              <a:t>Average 20 pages per document</a:t>
            </a:r>
            <a:endParaRPr lang="en-US" sz="3600" b="1" dirty="0"/>
          </a:p>
        </p:txBody>
      </p:sp>
      <p:sp>
        <p:nvSpPr>
          <p:cNvPr id="7" name="Rectangle 6"/>
          <p:cNvSpPr/>
          <p:nvPr/>
        </p:nvSpPr>
        <p:spPr>
          <a:xfrm>
            <a:off x="456422" y="3974581"/>
            <a:ext cx="8507457" cy="646331"/>
          </a:xfrm>
          <a:prstGeom prst="rect">
            <a:avLst/>
          </a:prstGeom>
        </p:spPr>
        <p:txBody>
          <a:bodyPr wrap="none">
            <a:spAutoFit/>
          </a:bodyPr>
          <a:lstStyle/>
          <a:p>
            <a:r>
              <a:rPr lang="en-US" sz="3600" b="1" dirty="0"/>
              <a:t>10 million minutes = 19.0258752 years</a:t>
            </a:r>
          </a:p>
        </p:txBody>
      </p:sp>
    </p:spTree>
    <p:extLst>
      <p:ext uri="{BB962C8B-B14F-4D97-AF65-F5344CB8AC3E}">
        <p14:creationId xmlns:p14="http://schemas.microsoft.com/office/powerpoint/2010/main" val="868802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5716" name="Picture 4" descr="3 Aug 1964 DDRE me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1246188"/>
            <a:ext cx="4762500" cy="5057775"/>
          </a:xfrm>
          <a:prstGeom prst="rect">
            <a:avLst/>
          </a:prstGeom>
          <a:noFill/>
          <a:extLst>
            <a:ext uri="{909E8E84-426E-40DD-AFC4-6F175D3DCCD1}">
              <a14:hiddenFill xmlns:a14="http://schemas.microsoft.com/office/drawing/2010/main">
                <a:solidFill>
                  <a:srgbClr val="FFFFFF"/>
                </a:solidFill>
              </a14:hiddenFill>
            </a:ext>
          </a:extLst>
        </p:spPr>
      </p:pic>
      <p:sp>
        <p:nvSpPr>
          <p:cNvPr id="755720" name="Rectangle 8"/>
          <p:cNvSpPr>
            <a:spLocks noChangeArrowheads="1"/>
          </p:cNvSpPr>
          <p:nvPr/>
        </p:nvSpPr>
        <p:spPr bwMode="auto">
          <a:xfrm>
            <a:off x="5595938" y="3259138"/>
            <a:ext cx="623887" cy="119062"/>
          </a:xfrm>
          <a:prstGeom prst="rect">
            <a:avLst/>
          </a:prstGeom>
          <a:solidFill>
            <a:srgbClr val="FFFF00">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21" name="Rectangle 9"/>
          <p:cNvSpPr>
            <a:spLocks noChangeArrowheads="1"/>
          </p:cNvSpPr>
          <p:nvPr/>
        </p:nvSpPr>
        <p:spPr bwMode="auto">
          <a:xfrm>
            <a:off x="3074988" y="3352800"/>
            <a:ext cx="3138487" cy="100013"/>
          </a:xfrm>
          <a:prstGeom prst="rect">
            <a:avLst/>
          </a:prstGeom>
          <a:solidFill>
            <a:srgbClr val="FFFF00">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22" name="Rectangle 10"/>
          <p:cNvSpPr>
            <a:spLocks noChangeArrowheads="1"/>
          </p:cNvSpPr>
          <p:nvPr/>
        </p:nvSpPr>
        <p:spPr bwMode="auto">
          <a:xfrm>
            <a:off x="3074988" y="3762375"/>
            <a:ext cx="3100387" cy="303213"/>
          </a:xfrm>
          <a:prstGeom prst="rect">
            <a:avLst/>
          </a:prstGeom>
          <a:solidFill>
            <a:srgbClr val="FFFF00">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23" name="Rectangle 11"/>
          <p:cNvSpPr>
            <a:spLocks noChangeArrowheads="1"/>
          </p:cNvSpPr>
          <p:nvPr/>
        </p:nvSpPr>
        <p:spPr bwMode="auto">
          <a:xfrm>
            <a:off x="3074988" y="3570288"/>
            <a:ext cx="1062037" cy="188912"/>
          </a:xfrm>
          <a:prstGeom prst="rect">
            <a:avLst/>
          </a:prstGeom>
          <a:solidFill>
            <a:srgbClr val="FFFF00">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24" name="Rectangle 12"/>
          <p:cNvSpPr>
            <a:spLocks noChangeArrowheads="1"/>
          </p:cNvSpPr>
          <p:nvPr/>
        </p:nvSpPr>
        <p:spPr bwMode="auto">
          <a:xfrm>
            <a:off x="3074988" y="3452813"/>
            <a:ext cx="1995487" cy="119062"/>
          </a:xfrm>
          <a:prstGeom prst="rect">
            <a:avLst/>
          </a:prstGeom>
          <a:solidFill>
            <a:srgbClr val="FFFF00">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14" name="Rectangle 2"/>
          <p:cNvSpPr>
            <a:spLocks noGrp="1" noChangeArrowheads="1"/>
          </p:cNvSpPr>
          <p:nvPr>
            <p:ph type="title"/>
          </p:nvPr>
        </p:nvSpPr>
        <p:spPr/>
        <p:txBody>
          <a:bodyPr/>
          <a:lstStyle/>
          <a:p>
            <a:r>
              <a:rPr lang="en-US" sz="3000"/>
              <a:t>Current DTRA Information Analysis and Preservation Authority</a:t>
            </a:r>
          </a:p>
        </p:txBody>
      </p:sp>
      <p:sp>
        <p:nvSpPr>
          <p:cNvPr id="755717" name="Text Box 5"/>
          <p:cNvSpPr txBox="1">
            <a:spLocks noChangeArrowheads="1"/>
          </p:cNvSpPr>
          <p:nvPr/>
        </p:nvSpPr>
        <p:spPr bwMode="auto">
          <a:xfrm>
            <a:off x="228600" y="1524000"/>
            <a:ext cx="217646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20000"/>
              </a:spcBef>
              <a:buClrTx/>
            </a:pPr>
            <a:r>
              <a:rPr lang="en-US" sz="1600" b="1" dirty="0">
                <a:solidFill>
                  <a:schemeClr val="tx1"/>
                </a:solidFill>
                <a:latin typeface="Times New Roman" pitchFamily="18" charset="0"/>
                <a:ea typeface="ＭＳ Ｐゴシック" pitchFamily="34" charset="-128"/>
              </a:rPr>
              <a:t>“…the following Department of Defense Information Analysis Center is assigned to the Defense Atomic Support Agency (DASA): DASA Data Center…DASA will be solely responsible for programming, budgeting, financing and administering this center for use as a Department of Defense-wide information source.”</a:t>
            </a:r>
            <a:endParaRPr lang="en-US" sz="1600" dirty="0">
              <a:solidFill>
                <a:schemeClr val="tx1"/>
              </a:solidFill>
              <a:latin typeface="Times New Roman" pitchFamily="18" charset="0"/>
              <a:ea typeface="ＭＳ Ｐゴシック" pitchFamily="34" charset="-128"/>
            </a:endParaRPr>
          </a:p>
        </p:txBody>
      </p:sp>
      <p:sp>
        <p:nvSpPr>
          <p:cNvPr id="755719" name="Text Box 7"/>
          <p:cNvSpPr txBox="1">
            <a:spLocks noChangeArrowheads="1"/>
          </p:cNvSpPr>
          <p:nvPr/>
        </p:nvSpPr>
        <p:spPr bwMode="auto">
          <a:xfrm>
            <a:off x="6697890" y="1801812"/>
            <a:ext cx="155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buClrTx/>
            </a:pPr>
            <a:r>
              <a:rPr lang="en-US" sz="2000" dirty="0">
                <a:solidFill>
                  <a:schemeClr val="tx1"/>
                </a:solidFill>
                <a:latin typeface="Arial" pitchFamily="34" charset="0"/>
                <a:ea typeface="ＭＳ Ｐゴシック" pitchFamily="34" charset="-128"/>
              </a:rPr>
              <a:t>Aug 3, 1964</a:t>
            </a:r>
          </a:p>
        </p:txBody>
      </p:sp>
      <p:sp>
        <p:nvSpPr>
          <p:cNvPr id="755725" name="AutoShape 13"/>
          <p:cNvSpPr>
            <a:spLocks/>
          </p:cNvSpPr>
          <p:nvPr/>
        </p:nvSpPr>
        <p:spPr bwMode="auto">
          <a:xfrm>
            <a:off x="2895600" y="3352800"/>
            <a:ext cx="76200" cy="685800"/>
          </a:xfrm>
          <a:prstGeom prst="leftBrace">
            <a:avLst>
              <a:gd name="adj1" fmla="val 7500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55726" name="AutoShape 14"/>
          <p:cNvSpPr>
            <a:spLocks/>
          </p:cNvSpPr>
          <p:nvPr/>
        </p:nvSpPr>
        <p:spPr bwMode="auto">
          <a:xfrm>
            <a:off x="2819400" y="3352800"/>
            <a:ext cx="304800" cy="609600"/>
          </a:xfrm>
          <a:prstGeom prst="leftBrace">
            <a:avLst>
              <a:gd name="adj1" fmla="val 16667"/>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5727" name="Rectangle 15"/>
          <p:cNvSpPr>
            <a:spLocks noChangeArrowheads="1"/>
          </p:cNvSpPr>
          <p:nvPr/>
        </p:nvSpPr>
        <p:spPr bwMode="auto">
          <a:xfrm>
            <a:off x="3074988" y="4029075"/>
            <a:ext cx="1716087" cy="119063"/>
          </a:xfrm>
          <a:prstGeom prst="rect">
            <a:avLst/>
          </a:prstGeom>
          <a:solidFill>
            <a:srgbClr val="FFFF00">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29" name="AutoShape 17"/>
          <p:cNvSpPr>
            <a:spLocks/>
          </p:cNvSpPr>
          <p:nvPr/>
        </p:nvSpPr>
        <p:spPr bwMode="auto">
          <a:xfrm>
            <a:off x="2286000" y="1600200"/>
            <a:ext cx="609600" cy="4114800"/>
          </a:xfrm>
          <a:prstGeom prst="rightBrace">
            <a:avLst>
              <a:gd name="adj1" fmla="val 5625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 name="Right Arrow 1"/>
          <p:cNvSpPr/>
          <p:nvPr/>
        </p:nvSpPr>
        <p:spPr bwMode="auto">
          <a:xfrm>
            <a:off x="6389914" y="1935208"/>
            <a:ext cx="307976" cy="13008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3" name="Slide Number Placeholder 2"/>
          <p:cNvSpPr>
            <a:spLocks noGrp="1"/>
          </p:cNvSpPr>
          <p:nvPr>
            <p:ph type="sldNum" sz="quarter" idx="11"/>
          </p:nvPr>
        </p:nvSpPr>
        <p:spPr/>
        <p:txBody>
          <a:bodyPr/>
          <a:lstStyle/>
          <a:p>
            <a:fld id="{82D7B593-C51E-4D51-A149-C19C4BF7017F}" type="slidenum">
              <a:rPr lang="en-US" smtClean="0"/>
              <a:pPr/>
              <a:t>14</a:t>
            </a:fld>
            <a:endParaRPr lang="en-US"/>
          </a:p>
        </p:txBody>
      </p:sp>
      <p:sp>
        <p:nvSpPr>
          <p:cNvPr id="18" name="Rectangle 17"/>
          <p:cNvSpPr/>
          <p:nvPr/>
        </p:nvSpPr>
        <p:spPr bwMode="auto">
          <a:xfrm>
            <a:off x="0" y="6081712"/>
            <a:ext cx="9069355" cy="77628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19" name="TextBox 18"/>
          <p:cNvSpPr txBox="1"/>
          <p:nvPr/>
        </p:nvSpPr>
        <p:spPr>
          <a:xfrm>
            <a:off x="3275822" y="6509821"/>
            <a:ext cx="1984311" cy="369332"/>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p14="http://schemas.microsoft.com/office/powerpoint/2010/main" val="440802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p:txBody>
          <a:bodyPr/>
          <a:lstStyle/>
          <a:p>
            <a:r>
              <a:rPr lang="en-US" sz="3000"/>
              <a:t>Current DTRA Information Analysis and Preservation Authority</a:t>
            </a:r>
          </a:p>
        </p:txBody>
      </p:sp>
      <p:pic>
        <p:nvPicPr>
          <p:cNvPr id="7567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238" y="1238250"/>
            <a:ext cx="3529012" cy="5164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6741" name="Text Box 5"/>
          <p:cNvSpPr txBox="1">
            <a:spLocks noChangeArrowheads="1"/>
          </p:cNvSpPr>
          <p:nvPr/>
        </p:nvSpPr>
        <p:spPr bwMode="auto">
          <a:xfrm>
            <a:off x="0" y="1676400"/>
            <a:ext cx="2176463"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20000"/>
              </a:spcBef>
              <a:buClrTx/>
            </a:pPr>
            <a:r>
              <a:rPr lang="en-US" sz="1600" b="1">
                <a:solidFill>
                  <a:schemeClr val="tx1"/>
                </a:solidFill>
                <a:latin typeface="Times New Roman" pitchFamily="18" charset="0"/>
                <a:ea typeface="ＭＳ Ｐゴシック" pitchFamily="34" charset="-128"/>
              </a:rPr>
              <a:t>“The Defense Nuclear Agency (DNA) shall be the DoD executive agency responsible for all matters related to nuclear test programs and records disposition.  DNA will provide for safeguarding and effective control of these records with the support of DASIAC, the DoD Nuclear Information and Analysis Center.”</a:t>
            </a:r>
          </a:p>
        </p:txBody>
      </p:sp>
      <p:sp>
        <p:nvSpPr>
          <p:cNvPr id="756742" name="Rectangle 6"/>
          <p:cNvSpPr>
            <a:spLocks noChangeArrowheads="1"/>
          </p:cNvSpPr>
          <p:nvPr/>
        </p:nvSpPr>
        <p:spPr bwMode="auto">
          <a:xfrm>
            <a:off x="3097213" y="4144963"/>
            <a:ext cx="2679700" cy="628650"/>
          </a:xfrm>
          <a:prstGeom prst="rect">
            <a:avLst/>
          </a:prstGeom>
          <a:solidFill>
            <a:srgbClr val="FFFF00">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6744" name="Text Box 8"/>
          <p:cNvSpPr txBox="1">
            <a:spLocks noChangeArrowheads="1"/>
          </p:cNvSpPr>
          <p:nvPr/>
        </p:nvSpPr>
        <p:spPr bwMode="auto">
          <a:xfrm>
            <a:off x="6253163" y="1414463"/>
            <a:ext cx="2768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pPr>
            <a:r>
              <a:rPr lang="en-US" sz="2000">
                <a:solidFill>
                  <a:schemeClr val="tx1"/>
                </a:solidFill>
                <a:latin typeface="Arial" pitchFamily="34" charset="0"/>
                <a:ea typeface="ＭＳ Ｐゴシック" pitchFamily="34" charset="-128"/>
              </a:rPr>
              <a:t>DoD Inst 5015.3</a:t>
            </a:r>
          </a:p>
          <a:p>
            <a:pPr>
              <a:lnSpc>
                <a:spcPct val="100000"/>
              </a:lnSpc>
              <a:buClrTx/>
            </a:pPr>
            <a:r>
              <a:rPr lang="en-US" sz="2000">
                <a:solidFill>
                  <a:schemeClr val="tx1"/>
                </a:solidFill>
                <a:latin typeface="Arial" pitchFamily="34" charset="0"/>
                <a:ea typeface="ＭＳ Ｐゴシック" pitchFamily="34" charset="-128"/>
              </a:rPr>
              <a:t>April 27, 1987</a:t>
            </a:r>
          </a:p>
          <a:p>
            <a:pPr>
              <a:lnSpc>
                <a:spcPct val="100000"/>
              </a:lnSpc>
              <a:buClrTx/>
            </a:pPr>
            <a:r>
              <a:rPr lang="en-US" sz="2000">
                <a:solidFill>
                  <a:schemeClr val="tx1"/>
                </a:solidFill>
                <a:latin typeface="Arial" pitchFamily="34" charset="0"/>
                <a:ea typeface="ＭＳ Ｐゴシック" pitchFamily="34" charset="-128"/>
              </a:rPr>
              <a:t> </a:t>
            </a:r>
          </a:p>
          <a:p>
            <a:pPr>
              <a:lnSpc>
                <a:spcPct val="100000"/>
              </a:lnSpc>
              <a:buClrTx/>
            </a:pPr>
            <a:r>
              <a:rPr lang="en-US" sz="2000">
                <a:solidFill>
                  <a:schemeClr val="tx1"/>
                </a:solidFill>
                <a:latin typeface="Arial" pitchFamily="34" charset="0"/>
                <a:ea typeface="ＭＳ Ｐゴシック" pitchFamily="34" charset="-128"/>
              </a:rPr>
              <a:t>Subj: US Nuclear Test Data Preservation</a:t>
            </a:r>
          </a:p>
        </p:txBody>
      </p:sp>
      <p:sp>
        <p:nvSpPr>
          <p:cNvPr id="756745" name="AutoShape 9"/>
          <p:cNvSpPr>
            <a:spLocks/>
          </p:cNvSpPr>
          <p:nvPr/>
        </p:nvSpPr>
        <p:spPr bwMode="auto">
          <a:xfrm>
            <a:off x="1828800" y="1676400"/>
            <a:ext cx="685800" cy="4114800"/>
          </a:xfrm>
          <a:prstGeom prst="rightBrace">
            <a:avLst>
              <a:gd name="adj1" fmla="val 5000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 name="Slide Number Placeholder 1"/>
          <p:cNvSpPr>
            <a:spLocks noGrp="1"/>
          </p:cNvSpPr>
          <p:nvPr>
            <p:ph type="sldNum" sz="quarter" idx="11"/>
          </p:nvPr>
        </p:nvSpPr>
        <p:spPr/>
        <p:txBody>
          <a:bodyPr/>
          <a:lstStyle/>
          <a:p>
            <a:fld id="{82D7B593-C51E-4D51-A149-C19C4BF7017F}" type="slidenum">
              <a:rPr lang="en-US" smtClean="0"/>
              <a:pPr/>
              <a:t>15</a:t>
            </a:fld>
            <a:endParaRPr lang="en-US"/>
          </a:p>
        </p:txBody>
      </p:sp>
      <p:sp>
        <p:nvSpPr>
          <p:cNvPr id="10" name="Rectangle 9"/>
          <p:cNvSpPr/>
          <p:nvPr/>
        </p:nvSpPr>
        <p:spPr bwMode="auto">
          <a:xfrm>
            <a:off x="0" y="5937250"/>
            <a:ext cx="9069355" cy="920749"/>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11" name="TextBox 10"/>
          <p:cNvSpPr txBox="1"/>
          <p:nvPr/>
        </p:nvSpPr>
        <p:spPr>
          <a:xfrm>
            <a:off x="3245341" y="6441360"/>
            <a:ext cx="1984311" cy="369332"/>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p14="http://schemas.microsoft.com/office/powerpoint/2010/main" val="2030130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400" dirty="0" smtClean="0"/>
              <a:t>DTRIAC collection</a:t>
            </a:r>
          </a:p>
          <a:p>
            <a:r>
              <a:rPr lang="en-US" sz="2400" dirty="0"/>
              <a:t>Machine learning 101 and project </a:t>
            </a:r>
            <a:r>
              <a:rPr lang="en-US" sz="2400" dirty="0" smtClean="0"/>
              <a:t>plan</a:t>
            </a:r>
          </a:p>
          <a:p>
            <a:r>
              <a:rPr lang="en-US" sz="2400" dirty="0" smtClean="0"/>
              <a:t>DTRIAC Machine learning</a:t>
            </a:r>
            <a:endParaRPr lang="en-US" sz="2000" dirty="0" smtClean="0"/>
          </a:p>
          <a:p>
            <a:r>
              <a:rPr lang="en-US" sz="2400" dirty="0" smtClean="0"/>
              <a:t>Project phases</a:t>
            </a:r>
          </a:p>
          <a:p>
            <a:r>
              <a:rPr lang="en-US" sz="2400" dirty="0" smtClean="0"/>
              <a:t>Implications</a:t>
            </a:r>
          </a:p>
        </p:txBody>
      </p:sp>
      <p:sp>
        <p:nvSpPr>
          <p:cNvPr id="4" name="Slide Number Placeholder 3"/>
          <p:cNvSpPr>
            <a:spLocks noGrp="1"/>
          </p:cNvSpPr>
          <p:nvPr>
            <p:ph type="sldNum" sz="quarter" idx="11"/>
          </p:nvPr>
        </p:nvSpPr>
        <p:spPr/>
        <p:txBody>
          <a:bodyPr/>
          <a:lstStyle/>
          <a:p>
            <a:fld id="{82D7B593-C51E-4D51-A149-C19C4BF7017F}" type="slidenum">
              <a:rPr lang="en-US" smtClean="0"/>
              <a:pPr/>
              <a:t>2</a:t>
            </a:fld>
            <a:endParaRPr lang="en-US"/>
          </a:p>
        </p:txBody>
      </p:sp>
      <p:sp>
        <p:nvSpPr>
          <p:cNvPr id="5" name="Rectangle 4"/>
          <p:cNvSpPr/>
          <p:nvPr/>
        </p:nvSpPr>
        <p:spPr bwMode="auto">
          <a:xfrm>
            <a:off x="0" y="5896947"/>
            <a:ext cx="9088016" cy="961053"/>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6" name="TextBox 5"/>
          <p:cNvSpPr txBox="1"/>
          <p:nvPr/>
        </p:nvSpPr>
        <p:spPr>
          <a:xfrm>
            <a:off x="3382502" y="6346526"/>
            <a:ext cx="1984311" cy="369332"/>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p14="http://schemas.microsoft.com/office/powerpoint/2010/main" val="117557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DTRIAC Collection at a </a:t>
            </a:r>
            <a:r>
              <a:rPr lang="en-US" altLang="en-US" dirty="0" smtClean="0"/>
              <a:t>Glance </a:t>
            </a:r>
            <a:endParaRPr lang="en-US" dirty="0"/>
          </a:p>
        </p:txBody>
      </p:sp>
      <p:sp>
        <p:nvSpPr>
          <p:cNvPr id="3" name="Content Placeholder 2"/>
          <p:cNvSpPr>
            <a:spLocks noGrp="1"/>
          </p:cNvSpPr>
          <p:nvPr>
            <p:ph idx="1"/>
          </p:nvPr>
        </p:nvSpPr>
        <p:spPr>
          <a:xfrm>
            <a:off x="257854" y="1572802"/>
            <a:ext cx="7772400" cy="4768200"/>
          </a:xfrm>
        </p:spPr>
        <p:txBody>
          <a:bodyPr/>
          <a:lstStyle/>
          <a:p>
            <a:r>
              <a:rPr lang="en-US" altLang="en-US" sz="1800" dirty="0"/>
              <a:t>Collection base, 1944 to present</a:t>
            </a:r>
          </a:p>
          <a:p>
            <a:pPr lvl="1"/>
            <a:r>
              <a:rPr lang="en-US" altLang="en-US" sz="1600" dirty="0"/>
              <a:t>500,000 documents – 20% digitized</a:t>
            </a:r>
          </a:p>
          <a:p>
            <a:pPr lvl="2"/>
            <a:r>
              <a:rPr lang="en-US" altLang="en-US" sz="1200" dirty="0">
                <a:latin typeface="Humnst777 BT"/>
              </a:rPr>
              <a:t>Over 150,000 </a:t>
            </a:r>
            <a:r>
              <a:rPr lang="en-US" sz="1200" dirty="0"/>
              <a:t>fully digitized and available</a:t>
            </a:r>
            <a:endParaRPr lang="en-US" altLang="en-US" sz="1200" dirty="0">
              <a:latin typeface="Humnst777 BT"/>
            </a:endParaRPr>
          </a:p>
          <a:p>
            <a:pPr lvl="2"/>
            <a:r>
              <a:rPr lang="en-US" altLang="en-US" sz="1200" dirty="0">
                <a:latin typeface="Humnst777 BT"/>
              </a:rPr>
              <a:t>Over 400,000 Cataloged records, Indexed by </a:t>
            </a:r>
            <a:r>
              <a:rPr lang="en-US" altLang="en-US" sz="1200" dirty="0" smtClean="0">
                <a:latin typeface="Humnst777 BT"/>
              </a:rPr>
              <a:t>Author</a:t>
            </a:r>
            <a:r>
              <a:rPr lang="en-US" altLang="en-US" sz="1200" dirty="0">
                <a:latin typeface="Humnst777 BT"/>
              </a:rPr>
              <a:t>, Title, and Abstract </a:t>
            </a:r>
          </a:p>
          <a:p>
            <a:pPr lvl="2"/>
            <a:r>
              <a:rPr lang="en-US" altLang="en-US" sz="1200" dirty="0">
                <a:latin typeface="Humnst777 BT"/>
              </a:rPr>
              <a:t>Over 1.5 million inventoried documents </a:t>
            </a:r>
            <a:endParaRPr lang="en-US" altLang="en-US" sz="1600" dirty="0"/>
          </a:p>
          <a:p>
            <a:pPr lvl="1"/>
            <a:r>
              <a:rPr lang="en-US" altLang="en-US" sz="1600" dirty="0"/>
              <a:t>20,000 films – 5% digitized</a:t>
            </a:r>
          </a:p>
          <a:p>
            <a:pPr lvl="2"/>
            <a:r>
              <a:rPr lang="en-US" sz="1200" dirty="0"/>
              <a:t>70mm, 35mm, 16mm, 8mm, VHS</a:t>
            </a:r>
            <a:endParaRPr lang="en-US" altLang="en-US" sz="1200" dirty="0"/>
          </a:p>
          <a:p>
            <a:pPr lvl="1"/>
            <a:r>
              <a:rPr lang="en-US" altLang="en-US" sz="1600" dirty="0"/>
              <a:t>2,000,000 still photos - &lt;1%</a:t>
            </a:r>
          </a:p>
          <a:p>
            <a:pPr lvl="1"/>
            <a:r>
              <a:rPr lang="en-US" altLang="en-US" sz="1600" dirty="0"/>
              <a:t>Other media types</a:t>
            </a:r>
          </a:p>
          <a:p>
            <a:pPr lvl="2"/>
            <a:r>
              <a:rPr lang="en-US" altLang="en-US" sz="1200" dirty="0">
                <a:latin typeface="Humnst777 BT"/>
              </a:rPr>
              <a:t>Over 18,000 test drawings</a:t>
            </a:r>
          </a:p>
          <a:p>
            <a:pPr lvl="2"/>
            <a:r>
              <a:rPr lang="en-US" altLang="en-US" sz="1200" dirty="0">
                <a:latin typeface="Humnst777 BT"/>
              </a:rPr>
              <a:t>Several thousand </a:t>
            </a:r>
            <a:r>
              <a:rPr lang="en-US" altLang="en-US" sz="1200" dirty="0" err="1">
                <a:latin typeface="Humnst777 BT"/>
              </a:rPr>
              <a:t>MagTapes</a:t>
            </a:r>
            <a:endParaRPr lang="en-US" altLang="en-US" sz="1200" dirty="0">
              <a:latin typeface="Humnst777 BT"/>
            </a:endParaRPr>
          </a:p>
          <a:p>
            <a:pPr lvl="2"/>
            <a:r>
              <a:rPr lang="en-US" altLang="en-US" sz="1200" dirty="0">
                <a:latin typeface="Humnst777 BT"/>
              </a:rPr>
              <a:t>Microfilm, microfiche, computer printouts, etc. </a:t>
            </a:r>
            <a:endParaRPr lang="en-US" altLang="en-US" sz="1600" dirty="0"/>
          </a:p>
          <a:p>
            <a:pPr lvl="1"/>
            <a:r>
              <a:rPr lang="en-US" altLang="en-US" sz="1600" dirty="0"/>
              <a:t>Majority of older records contain nuclear weapons </a:t>
            </a:r>
            <a:endParaRPr lang="en-US" altLang="en-US" sz="1600" dirty="0" smtClean="0"/>
          </a:p>
          <a:p>
            <a:pPr marL="457200" lvl="1" indent="0">
              <a:buNone/>
            </a:pPr>
            <a:r>
              <a:rPr lang="en-US" altLang="en-US" sz="1600" dirty="0" smtClean="0"/>
              <a:t>testing/effects </a:t>
            </a:r>
            <a:r>
              <a:rPr lang="en-US" altLang="en-US" sz="1600" dirty="0"/>
              <a:t>data that cannot be recreated </a:t>
            </a:r>
          </a:p>
          <a:p>
            <a:pPr marL="0" indent="0">
              <a:buNone/>
            </a:pPr>
            <a:endParaRPr lang="en-US" dirty="0"/>
          </a:p>
        </p:txBody>
      </p:sp>
      <p:sp>
        <p:nvSpPr>
          <p:cNvPr id="4" name="Slide Number Placeholder 3"/>
          <p:cNvSpPr>
            <a:spLocks noGrp="1"/>
          </p:cNvSpPr>
          <p:nvPr>
            <p:ph type="sldNum" sz="quarter" idx="11"/>
          </p:nvPr>
        </p:nvSpPr>
        <p:spPr/>
        <p:txBody>
          <a:bodyPr/>
          <a:lstStyle/>
          <a:p>
            <a:fld id="{82D7B593-C51E-4D51-A149-C19C4BF7017F}" type="slidenum">
              <a:rPr lang="en-US" smtClean="0"/>
              <a:pPr/>
              <a:t>3</a:t>
            </a:fld>
            <a:endParaRPr lang="en-US"/>
          </a:p>
        </p:txBody>
      </p:sp>
      <p:sp>
        <p:nvSpPr>
          <p:cNvPr id="5" name="Rectangle 4"/>
          <p:cNvSpPr/>
          <p:nvPr/>
        </p:nvSpPr>
        <p:spPr bwMode="auto">
          <a:xfrm>
            <a:off x="0" y="5722776"/>
            <a:ext cx="9069355" cy="113522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6" name="TextBox 5"/>
          <p:cNvSpPr txBox="1"/>
          <p:nvPr/>
        </p:nvSpPr>
        <p:spPr>
          <a:xfrm>
            <a:off x="3382502" y="6323163"/>
            <a:ext cx="1984311" cy="369332"/>
          </a:xfrm>
          <a:prstGeom prst="rect">
            <a:avLst/>
          </a:prstGeom>
          <a:noFill/>
        </p:spPr>
        <p:txBody>
          <a:bodyPr wrap="square" rtlCol="0">
            <a:spAutoFit/>
          </a:bodyPr>
          <a:lstStyle/>
          <a:p>
            <a:r>
              <a:rPr lang="en-US" dirty="0" smtClean="0"/>
              <a:t>UNCLASSIFIED</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581" y="1457273"/>
            <a:ext cx="2191740" cy="16438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5991" y="3264658"/>
            <a:ext cx="2008527" cy="150639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1208" y="2720120"/>
            <a:ext cx="1472446" cy="196326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6500" y="4972612"/>
            <a:ext cx="1757200" cy="1317776"/>
          </a:xfrm>
          <a:prstGeom prst="rect">
            <a:avLst/>
          </a:prstGeom>
        </p:spPr>
      </p:pic>
    </p:spTree>
    <p:extLst>
      <p:ext uri="{BB962C8B-B14F-4D97-AF65-F5344CB8AC3E}">
        <p14:creationId xmlns:p14="http://schemas.microsoft.com/office/powerpoint/2010/main" val="1866554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Example part 1</a:t>
            </a:r>
            <a:endParaRPr lang="en-US" dirty="0"/>
          </a:p>
        </p:txBody>
      </p:sp>
      <p:sp>
        <p:nvSpPr>
          <p:cNvPr id="4" name="Slide Number Placeholder 3"/>
          <p:cNvSpPr>
            <a:spLocks noGrp="1"/>
          </p:cNvSpPr>
          <p:nvPr>
            <p:ph type="sldNum" sz="quarter" idx="11"/>
          </p:nvPr>
        </p:nvSpPr>
        <p:spPr/>
        <p:txBody>
          <a:bodyPr/>
          <a:lstStyle/>
          <a:p>
            <a:fld id="{82D7B593-C51E-4D51-A149-C19C4BF7017F}" type="slidenum">
              <a:rPr lang="en-US" smtClean="0"/>
              <a:pPr/>
              <a:t>4</a:t>
            </a:fld>
            <a:endParaRPr lang="en-US"/>
          </a:p>
        </p:txBody>
      </p:sp>
      <p:sp>
        <p:nvSpPr>
          <p:cNvPr id="5" name="Rectangle 4"/>
          <p:cNvSpPr/>
          <p:nvPr/>
        </p:nvSpPr>
        <p:spPr bwMode="auto">
          <a:xfrm>
            <a:off x="0" y="5963751"/>
            <a:ext cx="9077325" cy="81487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6" name="TextBox 5"/>
          <p:cNvSpPr txBox="1"/>
          <p:nvPr/>
        </p:nvSpPr>
        <p:spPr>
          <a:xfrm>
            <a:off x="3237722" y="6393934"/>
            <a:ext cx="1984311" cy="369332"/>
          </a:xfrm>
          <a:prstGeom prst="rect">
            <a:avLst/>
          </a:prstGeom>
          <a:noFill/>
        </p:spPr>
        <p:txBody>
          <a:bodyPr wrap="square" rtlCol="0">
            <a:spAutoFit/>
          </a:bodyPr>
          <a:lstStyle/>
          <a:p>
            <a:r>
              <a:rPr lang="en-US" dirty="0" smtClean="0"/>
              <a:t>UNCLASSIFIED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76" y="1757059"/>
            <a:ext cx="2306184" cy="3902773"/>
          </a:xfrm>
          <a:prstGeom prst="rect">
            <a:avLst/>
          </a:prstGeom>
        </p:spPr>
      </p:pic>
      <p:sp>
        <p:nvSpPr>
          <p:cNvPr id="10" name="TextBox 9"/>
          <p:cNvSpPr txBox="1"/>
          <p:nvPr/>
        </p:nvSpPr>
        <p:spPr>
          <a:xfrm>
            <a:off x="3744156" y="1302457"/>
            <a:ext cx="3122971" cy="707886"/>
          </a:xfrm>
          <a:prstGeom prst="rect">
            <a:avLst/>
          </a:prstGeom>
          <a:noFill/>
        </p:spPr>
        <p:txBody>
          <a:bodyPr wrap="none" rtlCol="0">
            <a:spAutoFit/>
          </a:bodyPr>
          <a:lstStyle/>
          <a:p>
            <a:r>
              <a:rPr lang="en-US" sz="4000" b="1" dirty="0" smtClean="0"/>
              <a:t>Nuclear test</a:t>
            </a:r>
            <a:endParaRPr lang="en-US" sz="4000" b="1" dirty="0"/>
          </a:p>
        </p:txBody>
      </p:sp>
      <p:cxnSp>
        <p:nvCxnSpPr>
          <p:cNvPr id="12" name="Straight Arrow Connector 11"/>
          <p:cNvCxnSpPr/>
          <p:nvPr/>
        </p:nvCxnSpPr>
        <p:spPr bwMode="auto">
          <a:xfrm flipH="1">
            <a:off x="3514165" y="2079812"/>
            <a:ext cx="715712" cy="115644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Arrow Connector 13"/>
          <p:cNvCxnSpPr/>
          <p:nvPr/>
        </p:nvCxnSpPr>
        <p:spPr bwMode="auto">
          <a:xfrm>
            <a:off x="6329082" y="2010343"/>
            <a:ext cx="699247" cy="122591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TextBox 14"/>
          <p:cNvSpPr txBox="1"/>
          <p:nvPr/>
        </p:nvSpPr>
        <p:spPr>
          <a:xfrm>
            <a:off x="2209039" y="3356698"/>
            <a:ext cx="3095719" cy="461665"/>
          </a:xfrm>
          <a:prstGeom prst="rect">
            <a:avLst/>
          </a:prstGeom>
          <a:noFill/>
        </p:spPr>
        <p:txBody>
          <a:bodyPr wrap="none" rtlCol="0">
            <a:spAutoFit/>
          </a:bodyPr>
          <a:lstStyle/>
          <a:p>
            <a:r>
              <a:rPr lang="en-US" sz="2400" dirty="0" smtClean="0"/>
              <a:t>Above ground testing</a:t>
            </a:r>
            <a:endParaRPr lang="en-US" sz="2400" dirty="0"/>
          </a:p>
        </p:txBody>
      </p:sp>
      <p:sp>
        <p:nvSpPr>
          <p:cNvPr id="17" name="Oval 16"/>
          <p:cNvSpPr/>
          <p:nvPr/>
        </p:nvSpPr>
        <p:spPr bwMode="auto">
          <a:xfrm>
            <a:off x="5432613" y="3267336"/>
            <a:ext cx="3644712" cy="888395"/>
          </a:xfrm>
          <a:prstGeom prst="ellipse">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16" name="TextBox 15"/>
          <p:cNvSpPr txBox="1"/>
          <p:nvPr/>
        </p:nvSpPr>
        <p:spPr>
          <a:xfrm>
            <a:off x="5814692" y="3356697"/>
            <a:ext cx="3062057" cy="461665"/>
          </a:xfrm>
          <a:prstGeom prst="rect">
            <a:avLst/>
          </a:prstGeom>
          <a:noFill/>
        </p:spPr>
        <p:txBody>
          <a:bodyPr wrap="none" rtlCol="0">
            <a:spAutoFit/>
          </a:bodyPr>
          <a:lstStyle/>
          <a:p>
            <a:r>
              <a:rPr lang="en-US" sz="2400" dirty="0" smtClean="0"/>
              <a:t>Below ground testing</a:t>
            </a:r>
            <a:endParaRPr lang="en-US" sz="2400" dirty="0"/>
          </a:p>
        </p:txBody>
      </p:sp>
    </p:spTree>
    <p:extLst>
      <p:ext uri="{BB962C8B-B14F-4D97-AF65-F5344CB8AC3E}">
        <p14:creationId xmlns:p14="http://schemas.microsoft.com/office/powerpoint/2010/main" val="37163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example part 2</a:t>
            </a:r>
            <a:endParaRPr lang="en-US" dirty="0"/>
          </a:p>
        </p:txBody>
      </p:sp>
      <p:sp>
        <p:nvSpPr>
          <p:cNvPr id="4" name="Slide Number Placeholder 3"/>
          <p:cNvSpPr>
            <a:spLocks noGrp="1"/>
          </p:cNvSpPr>
          <p:nvPr>
            <p:ph type="sldNum" sz="quarter" idx="11"/>
          </p:nvPr>
        </p:nvSpPr>
        <p:spPr/>
        <p:txBody>
          <a:bodyPr/>
          <a:lstStyle/>
          <a:p>
            <a:fld id="{82D7B593-C51E-4D51-A149-C19C4BF7017F}" type="slidenum">
              <a:rPr lang="en-US" smtClean="0"/>
              <a:pPr/>
              <a:t>5</a:t>
            </a:fld>
            <a:endParaRPr lang="en-US"/>
          </a:p>
        </p:txBody>
      </p:sp>
      <p:sp>
        <p:nvSpPr>
          <p:cNvPr id="5" name="Rectangle 4"/>
          <p:cNvSpPr/>
          <p:nvPr/>
        </p:nvSpPr>
        <p:spPr bwMode="auto">
          <a:xfrm>
            <a:off x="0" y="6022474"/>
            <a:ext cx="9069355" cy="83552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6" name="TextBox 5"/>
          <p:cNvSpPr txBox="1"/>
          <p:nvPr/>
        </p:nvSpPr>
        <p:spPr>
          <a:xfrm>
            <a:off x="3321542" y="6533882"/>
            <a:ext cx="1984311" cy="369332"/>
          </a:xfrm>
          <a:prstGeom prst="rect">
            <a:avLst/>
          </a:prstGeom>
          <a:noFill/>
        </p:spPr>
        <p:txBody>
          <a:bodyPr wrap="square" rtlCol="0">
            <a:spAutoFit/>
          </a:bodyPr>
          <a:lstStyle/>
          <a:p>
            <a:r>
              <a:rPr lang="en-US" dirty="0" smtClean="0"/>
              <a:t>UNCLASSIFIED</a:t>
            </a:r>
            <a:endParaRPr lang="en-US" dirty="0"/>
          </a:p>
        </p:txBody>
      </p:sp>
      <p:sp>
        <p:nvSpPr>
          <p:cNvPr id="7" name="TextBox 6"/>
          <p:cNvSpPr txBox="1"/>
          <p:nvPr/>
        </p:nvSpPr>
        <p:spPr>
          <a:xfrm>
            <a:off x="2394870" y="1321687"/>
            <a:ext cx="5424883" cy="707886"/>
          </a:xfrm>
          <a:prstGeom prst="rect">
            <a:avLst/>
          </a:prstGeom>
          <a:noFill/>
        </p:spPr>
        <p:txBody>
          <a:bodyPr wrap="none" rtlCol="0">
            <a:spAutoFit/>
          </a:bodyPr>
          <a:lstStyle/>
          <a:p>
            <a:r>
              <a:rPr lang="en-US" sz="4000" b="1" dirty="0" smtClean="0"/>
              <a:t>Below ground testing</a:t>
            </a:r>
            <a:endParaRPr lang="en-US" sz="4000" b="1" dirty="0"/>
          </a:p>
        </p:txBody>
      </p:sp>
      <p:cxnSp>
        <p:nvCxnSpPr>
          <p:cNvPr id="9" name="Straight Arrow Connector 8"/>
          <p:cNvCxnSpPr>
            <a:stCxn id="7" idx="2"/>
          </p:cNvCxnSpPr>
          <p:nvPr/>
        </p:nvCxnSpPr>
        <p:spPr bwMode="auto">
          <a:xfrm flipH="1">
            <a:off x="5107311" y="2029573"/>
            <a:ext cx="1" cy="105428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TextBox 11"/>
          <p:cNvSpPr txBox="1"/>
          <p:nvPr/>
        </p:nvSpPr>
        <p:spPr>
          <a:xfrm>
            <a:off x="3479189" y="3133602"/>
            <a:ext cx="3112390" cy="461665"/>
          </a:xfrm>
          <a:prstGeom prst="rect">
            <a:avLst/>
          </a:prstGeom>
          <a:noFill/>
        </p:spPr>
        <p:txBody>
          <a:bodyPr wrap="none" rtlCol="0">
            <a:spAutoFit/>
          </a:bodyPr>
          <a:lstStyle/>
          <a:p>
            <a:r>
              <a:rPr lang="en-US" sz="2400" dirty="0" smtClean="0"/>
              <a:t>Hunter’s trophy, 1992</a:t>
            </a:r>
            <a:endParaRPr lang="en-US" sz="2400" dirty="0"/>
          </a:p>
        </p:txBody>
      </p:sp>
      <p:cxnSp>
        <p:nvCxnSpPr>
          <p:cNvPr id="14" name="Straight Arrow Connector 13"/>
          <p:cNvCxnSpPr/>
          <p:nvPr/>
        </p:nvCxnSpPr>
        <p:spPr bwMode="auto">
          <a:xfrm flipH="1">
            <a:off x="1434353" y="3595267"/>
            <a:ext cx="1703294" cy="75261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TextBox 14"/>
          <p:cNvSpPr txBox="1"/>
          <p:nvPr/>
        </p:nvSpPr>
        <p:spPr>
          <a:xfrm>
            <a:off x="32031" y="4454928"/>
            <a:ext cx="2948243" cy="707886"/>
          </a:xfrm>
          <a:prstGeom prst="rect">
            <a:avLst/>
          </a:prstGeom>
          <a:noFill/>
        </p:spPr>
        <p:txBody>
          <a:bodyPr wrap="none" rtlCol="0">
            <a:spAutoFit/>
          </a:bodyPr>
          <a:lstStyle/>
          <a:p>
            <a:r>
              <a:rPr lang="en-US" sz="2000" dirty="0" smtClean="0"/>
              <a:t>Atmospheric information</a:t>
            </a:r>
          </a:p>
          <a:p>
            <a:r>
              <a:rPr lang="en-US" sz="2000" dirty="0" smtClean="0"/>
              <a:t>i.e. weather conditions</a:t>
            </a:r>
            <a:endParaRPr lang="en-US" sz="2000" dirty="0"/>
          </a:p>
        </p:txBody>
      </p:sp>
      <p:cxnSp>
        <p:nvCxnSpPr>
          <p:cNvPr id="17" name="Straight Arrow Connector 16"/>
          <p:cNvCxnSpPr/>
          <p:nvPr/>
        </p:nvCxnSpPr>
        <p:spPr bwMode="auto">
          <a:xfrm>
            <a:off x="5035384" y="3765176"/>
            <a:ext cx="0" cy="90543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TextBox 17"/>
          <p:cNvSpPr txBox="1"/>
          <p:nvPr/>
        </p:nvSpPr>
        <p:spPr>
          <a:xfrm>
            <a:off x="3626074" y="4724382"/>
            <a:ext cx="2903359" cy="400110"/>
          </a:xfrm>
          <a:prstGeom prst="rect">
            <a:avLst/>
          </a:prstGeom>
          <a:noFill/>
        </p:spPr>
        <p:txBody>
          <a:bodyPr wrap="none" rtlCol="0">
            <a:spAutoFit/>
          </a:bodyPr>
          <a:lstStyle/>
          <a:p>
            <a:r>
              <a:rPr lang="en-US" sz="2000" dirty="0" smtClean="0"/>
              <a:t>Operation names, shots</a:t>
            </a:r>
            <a:endParaRPr lang="en-US" sz="2000" dirty="0"/>
          </a:p>
        </p:txBody>
      </p:sp>
      <p:cxnSp>
        <p:nvCxnSpPr>
          <p:cNvPr id="20" name="Straight Arrow Connector 19"/>
          <p:cNvCxnSpPr/>
          <p:nvPr/>
        </p:nvCxnSpPr>
        <p:spPr bwMode="auto">
          <a:xfrm>
            <a:off x="6591579" y="3595267"/>
            <a:ext cx="920845" cy="107534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TextBox 20"/>
          <p:cNvSpPr txBox="1"/>
          <p:nvPr/>
        </p:nvSpPr>
        <p:spPr>
          <a:xfrm>
            <a:off x="7234427" y="4720230"/>
            <a:ext cx="1154483" cy="400110"/>
          </a:xfrm>
          <a:prstGeom prst="rect">
            <a:avLst/>
          </a:prstGeom>
          <a:noFill/>
        </p:spPr>
        <p:txBody>
          <a:bodyPr wrap="none" rtlCol="0">
            <a:spAutoFit/>
          </a:bodyPr>
          <a:lstStyle/>
          <a:p>
            <a:r>
              <a:rPr lang="en-US" sz="2000" dirty="0" smtClean="0"/>
              <a:t>Location</a:t>
            </a:r>
            <a:endParaRPr lang="en-US" sz="2000" dirty="0"/>
          </a:p>
        </p:txBody>
      </p:sp>
    </p:spTree>
    <p:extLst>
      <p:ext uri="{BB962C8B-B14F-4D97-AF65-F5344CB8AC3E}">
        <p14:creationId xmlns:p14="http://schemas.microsoft.com/office/powerpoint/2010/main" val="98304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8"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2"/>
          <p:cNvSpPr>
            <a:spLocks noGrp="1" noChangeArrowheads="1"/>
          </p:cNvSpPr>
          <p:nvPr>
            <p:ph type="title"/>
          </p:nvPr>
        </p:nvSpPr>
        <p:spPr/>
        <p:txBody>
          <a:bodyPr/>
          <a:lstStyle/>
          <a:p>
            <a:r>
              <a:rPr lang="en-US" altLang="en-US" dirty="0" smtClean="0"/>
              <a:t>Assessment in real time</a:t>
            </a:r>
            <a:endParaRPr lang="en-US" altLang="en-US" dirty="0"/>
          </a:p>
        </p:txBody>
      </p:sp>
      <p:sp>
        <p:nvSpPr>
          <p:cNvPr id="2" name="TextBox 1"/>
          <p:cNvSpPr txBox="1"/>
          <p:nvPr/>
        </p:nvSpPr>
        <p:spPr>
          <a:xfrm>
            <a:off x="-2174875" y="4667250"/>
            <a:ext cx="184666" cy="461665"/>
          </a:xfrm>
          <a:prstGeom prst="rect">
            <a:avLst/>
          </a:prstGeom>
          <a:noFill/>
        </p:spPr>
        <p:txBody>
          <a:bodyPr wrap="none" rtlCol="0">
            <a:spAutoFit/>
          </a:bodyPr>
          <a:lstStyle/>
          <a:p>
            <a:endParaRPr lang="en-US"/>
          </a:p>
        </p:txBody>
      </p:sp>
      <p:sp>
        <p:nvSpPr>
          <p:cNvPr id="3" name="Slide Number Placeholder 2"/>
          <p:cNvSpPr>
            <a:spLocks noGrp="1"/>
          </p:cNvSpPr>
          <p:nvPr>
            <p:ph type="sldNum" sz="quarter" idx="11"/>
          </p:nvPr>
        </p:nvSpPr>
        <p:spPr/>
        <p:txBody>
          <a:bodyPr/>
          <a:lstStyle/>
          <a:p>
            <a:fld id="{82D7B593-C51E-4D51-A149-C19C4BF7017F}" type="slidenum">
              <a:rPr lang="en-US" smtClean="0"/>
              <a:pPr/>
              <a:t>6</a:t>
            </a:fld>
            <a:endParaRPr lang="en-US"/>
          </a:p>
        </p:txBody>
      </p:sp>
      <p:sp>
        <p:nvSpPr>
          <p:cNvPr id="4" name="Rectangle 3"/>
          <p:cNvSpPr/>
          <p:nvPr/>
        </p:nvSpPr>
        <p:spPr bwMode="auto">
          <a:xfrm>
            <a:off x="0" y="5963751"/>
            <a:ext cx="9077325" cy="81487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7" name="TextBox 6"/>
          <p:cNvSpPr txBox="1"/>
          <p:nvPr/>
        </p:nvSpPr>
        <p:spPr>
          <a:xfrm>
            <a:off x="3237722" y="6393934"/>
            <a:ext cx="1984311" cy="369332"/>
          </a:xfrm>
          <a:prstGeom prst="rect">
            <a:avLst/>
          </a:prstGeom>
          <a:noFill/>
        </p:spPr>
        <p:txBody>
          <a:bodyPr wrap="square" rtlCol="0">
            <a:spAutoFit/>
          </a:bodyPr>
          <a:lstStyle/>
          <a:p>
            <a:r>
              <a:rPr lang="en-US" dirty="0" smtClean="0"/>
              <a:t>UNCLASSIFIED</a:t>
            </a:r>
            <a:endParaRPr lang="en-US" dirty="0"/>
          </a:p>
        </p:txBody>
      </p:sp>
      <p:sp>
        <p:nvSpPr>
          <p:cNvPr id="5" name="TextBox 4"/>
          <p:cNvSpPr txBox="1"/>
          <p:nvPr/>
        </p:nvSpPr>
        <p:spPr>
          <a:xfrm>
            <a:off x="3237722" y="1335742"/>
            <a:ext cx="4677884" cy="707886"/>
          </a:xfrm>
          <a:prstGeom prst="rect">
            <a:avLst/>
          </a:prstGeom>
          <a:noFill/>
        </p:spPr>
        <p:txBody>
          <a:bodyPr wrap="none" rtlCol="0">
            <a:spAutoFit/>
          </a:bodyPr>
          <a:lstStyle/>
          <a:p>
            <a:r>
              <a:rPr lang="en-US" sz="4000" b="1" dirty="0" smtClean="0"/>
              <a:t>Results = 30 items</a:t>
            </a:r>
            <a:endParaRPr lang="en-US" sz="4000" b="1" dirty="0"/>
          </a:p>
        </p:txBody>
      </p:sp>
      <p:sp>
        <p:nvSpPr>
          <p:cNvPr id="6" name="Left Brace 5"/>
          <p:cNvSpPr/>
          <p:nvPr/>
        </p:nvSpPr>
        <p:spPr bwMode="auto">
          <a:xfrm>
            <a:off x="811960" y="2205318"/>
            <a:ext cx="1536793" cy="3173506"/>
          </a:xfrm>
          <a:prstGeom prst="leftBrace">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8" name="TextBox 7"/>
          <p:cNvSpPr txBox="1"/>
          <p:nvPr/>
        </p:nvSpPr>
        <p:spPr>
          <a:xfrm>
            <a:off x="2680447" y="2537012"/>
            <a:ext cx="4410635"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Hunter’s trophy</a:t>
            </a:r>
          </a:p>
          <a:p>
            <a:pPr marL="285750" indent="-285750">
              <a:buFont typeface="Arial" panose="020B0604020202020204" pitchFamily="34" charset="0"/>
              <a:buChar char="•"/>
            </a:pPr>
            <a:r>
              <a:rPr lang="en-US" dirty="0" smtClean="0"/>
              <a:t>Hunters trophy</a:t>
            </a:r>
          </a:p>
          <a:p>
            <a:pPr marL="285750" indent="-285750">
              <a:buFont typeface="Arial" panose="020B0604020202020204" pitchFamily="34" charset="0"/>
              <a:buChar char="•"/>
            </a:pPr>
            <a:r>
              <a:rPr lang="en-US" dirty="0" err="1" smtClean="0"/>
              <a:t>Huntrs</a:t>
            </a:r>
            <a:r>
              <a:rPr lang="en-US" dirty="0" smtClean="0"/>
              <a:t> trophy</a:t>
            </a:r>
            <a:endParaRPr lang="en-US" dirty="0"/>
          </a:p>
        </p:txBody>
      </p:sp>
      <p:sp>
        <p:nvSpPr>
          <p:cNvPr id="9" name="TextBox 8"/>
          <p:cNvSpPr txBox="1"/>
          <p:nvPr/>
        </p:nvSpPr>
        <p:spPr>
          <a:xfrm>
            <a:off x="2680447" y="4065715"/>
            <a:ext cx="2796988"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High altitude shock</a:t>
            </a:r>
          </a:p>
          <a:p>
            <a:pPr marL="285750" indent="-285750">
              <a:buFont typeface="Arial" panose="020B0604020202020204" pitchFamily="34" charset="0"/>
              <a:buChar char="•"/>
            </a:pPr>
            <a:r>
              <a:rPr lang="en-US" dirty="0" smtClean="0"/>
              <a:t>High altitude socks</a:t>
            </a:r>
            <a:endParaRPr lang="en-US" dirty="0"/>
          </a:p>
        </p:txBody>
      </p:sp>
      <p:sp>
        <p:nvSpPr>
          <p:cNvPr id="16" name="Rectangle 15"/>
          <p:cNvSpPr/>
          <p:nvPr/>
        </p:nvSpPr>
        <p:spPr bwMode="auto">
          <a:xfrm>
            <a:off x="0" y="6022474"/>
            <a:ext cx="9069355" cy="83552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17" name="TextBox 16"/>
          <p:cNvSpPr txBox="1"/>
          <p:nvPr/>
        </p:nvSpPr>
        <p:spPr>
          <a:xfrm>
            <a:off x="3321542" y="6533882"/>
            <a:ext cx="1984311" cy="369332"/>
          </a:xfrm>
          <a:prstGeom prst="rect">
            <a:avLst/>
          </a:prstGeom>
          <a:noFill/>
        </p:spPr>
        <p:txBody>
          <a:bodyPr wrap="square" rtlCol="0">
            <a:spAutoFit/>
          </a:bodyPr>
          <a:lstStyle/>
          <a:p>
            <a:r>
              <a:rPr lang="en-US" dirty="0" smtClean="0"/>
              <a:t>UNCLASSIFIED</a:t>
            </a: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508" y="3025649"/>
            <a:ext cx="1724390" cy="129329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408" y="2027025"/>
            <a:ext cx="1757200" cy="1317776"/>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2092" y="4662578"/>
            <a:ext cx="1993065" cy="1993065"/>
          </a:xfrm>
          <a:prstGeom prst="rect">
            <a:avLst/>
          </a:prstGeom>
        </p:spPr>
      </p:pic>
    </p:spTree>
    <p:extLst>
      <p:ext uri="{BB962C8B-B14F-4D97-AF65-F5344CB8AC3E}">
        <p14:creationId xmlns:p14="http://schemas.microsoft.com/office/powerpoint/2010/main" val="1524308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DTRIAC Machine learning</a:t>
            </a:r>
            <a:endParaRPr lang="en-US" dirty="0"/>
          </a:p>
        </p:txBody>
      </p:sp>
      <p:sp>
        <p:nvSpPr>
          <p:cNvPr id="3" name="Content Placeholder 2"/>
          <p:cNvSpPr>
            <a:spLocks noGrp="1"/>
          </p:cNvSpPr>
          <p:nvPr>
            <p:ph idx="1"/>
          </p:nvPr>
        </p:nvSpPr>
        <p:spPr>
          <a:xfrm>
            <a:off x="685800" y="1355401"/>
            <a:ext cx="7772400" cy="4816799"/>
          </a:xfrm>
        </p:spPr>
        <p:txBody>
          <a:bodyPr/>
          <a:lstStyle/>
          <a:p>
            <a:pPr marL="0" indent="0">
              <a:buNone/>
            </a:pPr>
            <a:r>
              <a:rPr lang="en-US" sz="2400" dirty="0"/>
              <a:t>Purpose:</a:t>
            </a:r>
          </a:p>
          <a:p>
            <a:r>
              <a:rPr lang="en-US" sz="2000" dirty="0"/>
              <a:t>Test the effectiveness of machine learning technologies</a:t>
            </a:r>
          </a:p>
          <a:p>
            <a:r>
              <a:rPr lang="en-US" sz="2000" dirty="0"/>
              <a:t>Learn from human assigned metadata</a:t>
            </a:r>
          </a:p>
          <a:p>
            <a:r>
              <a:rPr lang="en-US" sz="2000" dirty="0"/>
              <a:t>Automatically assign metadata to digitized </a:t>
            </a:r>
            <a:r>
              <a:rPr lang="en-US" sz="2000" dirty="0" smtClean="0"/>
              <a:t>items</a:t>
            </a:r>
          </a:p>
          <a:p>
            <a:pPr lvl="1"/>
            <a:r>
              <a:rPr lang="en-US" sz="1600" dirty="0" smtClean="0"/>
              <a:t>Expedite the process of cataloguing 12,000 cu feet</a:t>
            </a:r>
            <a:endParaRPr lang="en-US" sz="1600" dirty="0"/>
          </a:p>
          <a:p>
            <a:pPr marL="0" indent="0">
              <a:buNone/>
            </a:pPr>
            <a:r>
              <a:rPr lang="en-US" sz="2400" dirty="0"/>
              <a:t>Process:</a:t>
            </a:r>
          </a:p>
          <a:p>
            <a:r>
              <a:rPr lang="en-US" sz="2000" dirty="0"/>
              <a:t>Selection of metadata elements </a:t>
            </a:r>
            <a:r>
              <a:rPr lang="en-US" sz="2000" dirty="0" smtClean="0"/>
              <a:t>and </a:t>
            </a:r>
            <a:r>
              <a:rPr lang="en-US" sz="2000" dirty="0"/>
              <a:t>review</a:t>
            </a:r>
          </a:p>
          <a:p>
            <a:r>
              <a:rPr lang="en-US" sz="2000" dirty="0"/>
              <a:t>Creation of training set</a:t>
            </a:r>
          </a:p>
          <a:p>
            <a:r>
              <a:rPr lang="en-US" sz="2000" dirty="0"/>
              <a:t>Development of machine learning algorithm model</a:t>
            </a:r>
          </a:p>
          <a:p>
            <a:r>
              <a:rPr lang="en-US" sz="2000" dirty="0"/>
              <a:t>Application of algorithm to 100 un-identified items and manually review the 100 items</a:t>
            </a:r>
          </a:p>
          <a:p>
            <a:r>
              <a:rPr lang="en-US" sz="2000" dirty="0"/>
              <a:t>Find agreement rate</a:t>
            </a:r>
          </a:p>
          <a:p>
            <a:r>
              <a:rPr lang="en-US" sz="2000" dirty="0"/>
              <a:t>Review effectiveness</a:t>
            </a:r>
          </a:p>
          <a:p>
            <a:endParaRPr lang="en-US" dirty="0"/>
          </a:p>
        </p:txBody>
      </p:sp>
      <p:sp>
        <p:nvSpPr>
          <p:cNvPr id="4" name="Slide Number Placeholder 3"/>
          <p:cNvSpPr>
            <a:spLocks noGrp="1"/>
          </p:cNvSpPr>
          <p:nvPr>
            <p:ph type="sldNum" sz="quarter" idx="11"/>
          </p:nvPr>
        </p:nvSpPr>
        <p:spPr/>
        <p:txBody>
          <a:bodyPr/>
          <a:lstStyle/>
          <a:p>
            <a:fld id="{82D7B593-C51E-4D51-A149-C19C4BF7017F}" type="slidenum">
              <a:rPr lang="en-US" smtClean="0"/>
              <a:pPr/>
              <a:t>7</a:t>
            </a:fld>
            <a:endParaRPr lang="en-US"/>
          </a:p>
        </p:txBody>
      </p:sp>
      <p:sp>
        <p:nvSpPr>
          <p:cNvPr id="5" name="Rectangle 4"/>
          <p:cNvSpPr/>
          <p:nvPr/>
        </p:nvSpPr>
        <p:spPr bwMode="auto">
          <a:xfrm>
            <a:off x="0" y="6064898"/>
            <a:ext cx="9077325" cy="71372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6" name="TextBox 5"/>
          <p:cNvSpPr txBox="1"/>
          <p:nvPr/>
        </p:nvSpPr>
        <p:spPr>
          <a:xfrm>
            <a:off x="3344402" y="6421761"/>
            <a:ext cx="1984311" cy="369332"/>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p14="http://schemas.microsoft.com/office/powerpoint/2010/main" val="810596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End state: Machine learning as a tool</a:t>
            </a:r>
            <a:endParaRPr lang="en-US" sz="3000" dirty="0"/>
          </a:p>
        </p:txBody>
      </p:sp>
      <p:sp>
        <p:nvSpPr>
          <p:cNvPr id="3" name="Content Placeholder 2"/>
          <p:cNvSpPr>
            <a:spLocks noGrp="1"/>
          </p:cNvSpPr>
          <p:nvPr>
            <p:ph idx="1"/>
          </p:nvPr>
        </p:nvSpPr>
        <p:spPr/>
        <p:txBody>
          <a:bodyPr/>
          <a:lstStyle/>
          <a:p>
            <a:r>
              <a:rPr lang="en-US" dirty="0"/>
              <a:t>Time saving scalability tool</a:t>
            </a:r>
          </a:p>
          <a:p>
            <a:pPr lvl="1"/>
            <a:r>
              <a:rPr lang="en-US" dirty="0"/>
              <a:t>Not a replacement for manpower but is a force multiplier</a:t>
            </a:r>
          </a:p>
          <a:p>
            <a:pPr lvl="2"/>
            <a:r>
              <a:rPr lang="en-US" dirty="0"/>
              <a:t>Metadata tag 100 items instead of 5 million</a:t>
            </a:r>
          </a:p>
          <a:p>
            <a:r>
              <a:rPr lang="en-US" dirty="0"/>
              <a:t>Will create a stronger search feature</a:t>
            </a:r>
          </a:p>
          <a:p>
            <a:pPr lvl="1"/>
            <a:r>
              <a:rPr lang="en-US" dirty="0"/>
              <a:t>Ability to create ad hoc research from reliable and sound data</a:t>
            </a:r>
          </a:p>
          <a:p>
            <a:endParaRPr lang="en-US" dirty="0"/>
          </a:p>
        </p:txBody>
      </p:sp>
      <p:sp>
        <p:nvSpPr>
          <p:cNvPr id="4" name="Slide Number Placeholder 3"/>
          <p:cNvSpPr>
            <a:spLocks noGrp="1"/>
          </p:cNvSpPr>
          <p:nvPr>
            <p:ph type="sldNum" sz="quarter" idx="11"/>
          </p:nvPr>
        </p:nvSpPr>
        <p:spPr/>
        <p:txBody>
          <a:bodyPr/>
          <a:lstStyle/>
          <a:p>
            <a:fld id="{82D7B593-C51E-4D51-A149-C19C4BF7017F}" type="slidenum">
              <a:rPr lang="en-US" smtClean="0"/>
              <a:pPr/>
              <a:t>8</a:t>
            </a:fld>
            <a:endParaRPr lang="en-US"/>
          </a:p>
        </p:txBody>
      </p:sp>
      <p:sp>
        <p:nvSpPr>
          <p:cNvPr id="5" name="Rounded Rectangle 4"/>
          <p:cNvSpPr/>
          <p:nvPr/>
        </p:nvSpPr>
        <p:spPr bwMode="auto">
          <a:xfrm>
            <a:off x="708597" y="5324522"/>
            <a:ext cx="7749603" cy="558142"/>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2000" dirty="0" smtClean="0">
                <a:latin typeface="+mn-lt"/>
              </a:rPr>
              <a:t>Makes inaccessible information accessible</a:t>
            </a:r>
            <a:endParaRPr lang="en-US" sz="2000" dirty="0">
              <a:latin typeface="+mn-lt"/>
            </a:endParaRPr>
          </a:p>
        </p:txBody>
      </p:sp>
      <p:sp>
        <p:nvSpPr>
          <p:cNvPr id="6" name="Rectangle 5"/>
          <p:cNvSpPr/>
          <p:nvPr/>
        </p:nvSpPr>
        <p:spPr bwMode="auto">
          <a:xfrm>
            <a:off x="7970" y="6033796"/>
            <a:ext cx="9069355" cy="744829"/>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7" name="TextBox 6"/>
          <p:cNvSpPr txBox="1"/>
          <p:nvPr/>
        </p:nvSpPr>
        <p:spPr>
          <a:xfrm>
            <a:off x="3085322" y="6413241"/>
            <a:ext cx="1984311" cy="369332"/>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p14="http://schemas.microsoft.com/office/powerpoint/2010/main" val="1404390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r>
              <a:rPr lang="en-US" dirty="0" smtClean="0"/>
              <a:t>Archival process and machine learning</a:t>
            </a:r>
          </a:p>
          <a:p>
            <a:r>
              <a:rPr lang="en-US" dirty="0" smtClean="0"/>
              <a:t>MPLP</a:t>
            </a:r>
          </a:p>
          <a:p>
            <a:r>
              <a:rPr lang="en-US" dirty="0" smtClean="0"/>
              <a:t>Machine </a:t>
            </a:r>
            <a:r>
              <a:rPr lang="en-US" dirty="0"/>
              <a:t>learning </a:t>
            </a:r>
            <a:r>
              <a:rPr lang="en-US" dirty="0" smtClean="0"/>
              <a:t>suggests . . .</a:t>
            </a:r>
          </a:p>
          <a:p>
            <a:pPr lvl="1"/>
            <a:r>
              <a:rPr lang="en-US" dirty="0"/>
              <a:t>A</a:t>
            </a:r>
            <a:r>
              <a:rPr lang="en-US" dirty="0" smtClean="0"/>
              <a:t>rchivists richly describe small unprocessed portions of archival holdings</a:t>
            </a:r>
          </a:p>
          <a:p>
            <a:pPr lvl="1"/>
            <a:r>
              <a:rPr lang="en-US" dirty="0"/>
              <a:t>F</a:t>
            </a:r>
            <a:r>
              <a:rPr lang="en-US" dirty="0" smtClean="0"/>
              <a:t>eed into supervised </a:t>
            </a:r>
            <a:r>
              <a:rPr lang="en-US" dirty="0"/>
              <a:t>machine learning, allowing the machines to overcome the scale of the collections</a:t>
            </a:r>
          </a:p>
        </p:txBody>
      </p:sp>
      <p:sp>
        <p:nvSpPr>
          <p:cNvPr id="4" name="Slide Number Placeholder 3"/>
          <p:cNvSpPr>
            <a:spLocks noGrp="1"/>
          </p:cNvSpPr>
          <p:nvPr>
            <p:ph type="sldNum" sz="quarter" idx="11"/>
          </p:nvPr>
        </p:nvSpPr>
        <p:spPr/>
        <p:txBody>
          <a:bodyPr/>
          <a:lstStyle/>
          <a:p>
            <a:fld id="{82D7B593-C51E-4D51-A149-C19C4BF7017F}" type="slidenum">
              <a:rPr lang="en-US" smtClean="0"/>
              <a:pPr/>
              <a:t>9</a:t>
            </a:fld>
            <a:endParaRPr lang="en-US"/>
          </a:p>
        </p:txBody>
      </p:sp>
      <p:sp>
        <p:nvSpPr>
          <p:cNvPr id="5" name="Rectangle 4"/>
          <p:cNvSpPr/>
          <p:nvPr/>
        </p:nvSpPr>
        <p:spPr bwMode="auto">
          <a:xfrm>
            <a:off x="0" y="6064898"/>
            <a:ext cx="9077325" cy="71372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6" name="TextBox 5"/>
          <p:cNvSpPr txBox="1"/>
          <p:nvPr/>
        </p:nvSpPr>
        <p:spPr>
          <a:xfrm>
            <a:off x="3085322" y="6413241"/>
            <a:ext cx="1984311" cy="369332"/>
          </a:xfrm>
          <a:prstGeom prst="rect">
            <a:avLst/>
          </a:prstGeom>
          <a:noFill/>
        </p:spPr>
        <p:txBody>
          <a:bodyPr wrap="square" rtlCol="0">
            <a:spAutoFit/>
          </a:bodyPr>
          <a:lstStyle/>
          <a:p>
            <a:r>
              <a:rPr lang="en-US" dirty="0" smtClean="0"/>
              <a:t>UNCLASSIFIED</a:t>
            </a:r>
            <a:endParaRPr lang="en-US" dirty="0"/>
          </a:p>
        </p:txBody>
      </p:sp>
      <p:sp>
        <p:nvSpPr>
          <p:cNvPr id="7" name="Rectangle 6"/>
          <p:cNvSpPr/>
          <p:nvPr/>
        </p:nvSpPr>
        <p:spPr bwMode="auto">
          <a:xfrm>
            <a:off x="152400" y="6217298"/>
            <a:ext cx="9077325" cy="71372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0" charset="-128"/>
            </a:endParaRPr>
          </a:p>
        </p:txBody>
      </p:sp>
      <p:sp>
        <p:nvSpPr>
          <p:cNvPr id="8" name="TextBox 7"/>
          <p:cNvSpPr txBox="1"/>
          <p:nvPr/>
        </p:nvSpPr>
        <p:spPr>
          <a:xfrm>
            <a:off x="3237722" y="6565641"/>
            <a:ext cx="1984311" cy="369332"/>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p14="http://schemas.microsoft.com/office/powerpoint/2010/main" val="1064163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Univers"/>
        <a:ea typeface="ＭＳ Ｐゴシック"/>
        <a:cs typeface=""/>
      </a:majorFont>
      <a:minorFont>
        <a:latin typeface="Univer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0"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TRA Briefing Slide Template">
  <a:themeElements>
    <a:clrScheme name="1_DTRA Briefing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TRA Briefing Slide Template">
      <a:majorFont>
        <a:latin typeface="Univers"/>
        <a:ea typeface="ＭＳ Ｐゴシック"/>
        <a:cs typeface=""/>
      </a:majorFont>
      <a:minorFont>
        <a:latin typeface="Univer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0" charset="-128"/>
          </a:defRPr>
        </a:defPPr>
      </a:lstStyle>
    </a:lnDef>
  </a:objectDefaults>
  <a:extraClrSchemeLst>
    <a:extraClrScheme>
      <a:clrScheme name="1_DTRA Briefing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TRA Briefing Slid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TRA Briefing Slid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TRA Briefing Slid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TRA Briefing Slid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TRA Briefing Slid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TRA Briefing Slide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TRA Briefing Slid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TRA Briefing Slid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TRA Briefing Slid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TRA Briefing Slid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TRA Briefing Slid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TRA Briefing Slide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Univers"/>
        <a:ea typeface="ＭＳ Ｐゴシック"/>
        <a:cs typeface=""/>
      </a:majorFont>
      <a:minorFont>
        <a:latin typeface="Univer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0"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8655A18BBD0E49AE7FF3FB1CC880D3" ma:contentTypeVersion="0" ma:contentTypeDescription="Create a new document." ma:contentTypeScope="" ma:versionID="12e1e825e93165b177ec7eb837c56dd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109B02-A1E7-40DB-8CEE-119A75529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84E8892-D4CD-4E44-BDFD-29F5B1ED42B1}">
  <ds:schemaRefs>
    <ds:schemaRef ds:uri="http://schemas.microsoft.com/sharepoint/v3/contenttype/forms"/>
  </ds:schemaRefs>
</ds:datastoreItem>
</file>

<file path=customXml/itemProps3.xml><?xml version="1.0" encoding="utf-8"?>
<ds:datastoreItem xmlns:ds="http://schemas.openxmlformats.org/officeDocument/2006/customXml" ds:itemID="{378A00ED-AC9C-4525-8132-7DD30C8BEC3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2903</TotalTime>
  <Words>1397</Words>
  <Application>Microsoft Office PowerPoint</Application>
  <PresentationFormat>On-screen Show (4:3)</PresentationFormat>
  <Paragraphs>175</Paragraphs>
  <Slides>15</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ＭＳ Ｐゴシック</vt:lpstr>
      <vt:lpstr>Arial</vt:lpstr>
      <vt:lpstr>Calibri</vt:lpstr>
      <vt:lpstr>Humnst777 BT</vt:lpstr>
      <vt:lpstr>Times</vt:lpstr>
      <vt:lpstr>Times New Roman</vt:lpstr>
      <vt:lpstr>Univers</vt:lpstr>
      <vt:lpstr>1_Blank Presentation</vt:lpstr>
      <vt:lpstr>1_DTRA Briefing Slide Template</vt:lpstr>
      <vt:lpstr>2_Blank Presentation</vt:lpstr>
      <vt:lpstr>A supervised machine learning approach to arrangement and description OR  Data management in the archive  </vt:lpstr>
      <vt:lpstr>Outline</vt:lpstr>
      <vt:lpstr>DTRIAC Collection at a Glance </vt:lpstr>
      <vt:lpstr>Machine learning, Example part 1</vt:lpstr>
      <vt:lpstr>Machine learning, example part 2</vt:lpstr>
      <vt:lpstr>Assessment in real time</vt:lpstr>
      <vt:lpstr>DTRIAC Machine learning</vt:lpstr>
      <vt:lpstr>End state: Machine learning as a tool</vt:lpstr>
      <vt:lpstr>Implications</vt:lpstr>
      <vt:lpstr>PowerPoint Presentation</vt:lpstr>
      <vt:lpstr>Background</vt:lpstr>
      <vt:lpstr>Project phases</vt:lpstr>
      <vt:lpstr>Work timeline</vt:lpstr>
      <vt:lpstr>Current DTRA Information Analysis and Preservation Authority</vt:lpstr>
      <vt:lpstr>Current DTRA Information Analysis and Preservation Authority</vt:lpstr>
    </vt:vector>
  </TitlesOfParts>
  <Company>Defense Threat Reduction Agency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Shontere, Lee CIV</dc:creator>
  <cp:lastModifiedBy>Stevenson, Jennifer A  CONTRACTOR</cp:lastModifiedBy>
  <cp:revision>112</cp:revision>
  <dcterms:created xsi:type="dcterms:W3CDTF">2017-01-18T14:59:25Z</dcterms:created>
  <dcterms:modified xsi:type="dcterms:W3CDTF">2018-08-14T13:38:31Z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0x010100A68655A18BBD0E49AE7FF3FB1CC880D3</vt:lpwstr>
  </property>
</Properties>
</file>